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</p:sldIdLst>
  <p:sldSz cx="7497763" cy="9783763"/>
  <p:notesSz cx="7010400" cy="9296400"/>
  <p:defaultTextStyle>
    <a:defPPr>
      <a:defRPr lang="en-US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2">
          <p15:clr>
            <a:srgbClr val="A4A3A4"/>
          </p15:clr>
        </p15:guide>
        <p15:guide id="2" pos="23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86D"/>
    <a:srgbClr val="2F5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48" autoAdjust="0"/>
  </p:normalViewPr>
  <p:slideViewPr>
    <p:cSldViewPr>
      <p:cViewPr varScale="1">
        <p:scale>
          <a:sx n="78" d="100"/>
          <a:sy n="78" d="100"/>
        </p:scale>
        <p:origin x="2976" y="114"/>
      </p:cViewPr>
      <p:guideLst>
        <p:guide orient="horz" pos="3082"/>
        <p:guide pos="23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332" y="3039310"/>
            <a:ext cx="6373099" cy="2097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665" y="5544132"/>
            <a:ext cx="5248434" cy="2500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0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0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5878" y="391806"/>
            <a:ext cx="1686997" cy="83479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888" y="391806"/>
            <a:ext cx="4936027" cy="83479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8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72" y="6286974"/>
            <a:ext cx="6373099" cy="194316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272" y="4146777"/>
            <a:ext cx="6373099" cy="214019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9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888" y="2282880"/>
            <a:ext cx="3311512" cy="64568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1363" y="2282880"/>
            <a:ext cx="3311512" cy="64568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889" y="2190023"/>
            <a:ext cx="3312814" cy="91269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889" y="3102721"/>
            <a:ext cx="3312814" cy="56369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8760" y="2190023"/>
            <a:ext cx="3314115" cy="91269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8760" y="3102721"/>
            <a:ext cx="3314115" cy="56369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0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8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89" y="389539"/>
            <a:ext cx="2466713" cy="165780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417" y="389540"/>
            <a:ext cx="4191458" cy="835017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889" y="2047344"/>
            <a:ext cx="2466713" cy="6692367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614" y="6848635"/>
            <a:ext cx="4498658" cy="808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9614" y="874197"/>
            <a:ext cx="4498658" cy="5870258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9614" y="7657155"/>
            <a:ext cx="4498658" cy="1148232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9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4888" y="391804"/>
            <a:ext cx="6747987" cy="1630627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888" y="2282880"/>
            <a:ext cx="6747987" cy="6456831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4888" y="9068100"/>
            <a:ext cx="1749478" cy="520894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4758-9BCB-4AA2-8376-8EC68FD6B86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1736" y="9068100"/>
            <a:ext cx="2374292" cy="520894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3397" y="9068100"/>
            <a:ext cx="1749478" cy="520894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8C75-25DE-4908-837B-88F5C407A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9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elp.com/biz/west-chester-area-senior-center-west-chester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elp.com/biz/hometown-senior-center-media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btitle 2"/>
          <p:cNvSpPr txBox="1">
            <a:spLocks/>
          </p:cNvSpPr>
          <p:nvPr/>
        </p:nvSpPr>
        <p:spPr>
          <a:xfrm>
            <a:off x="108492" y="140676"/>
            <a:ext cx="7272640" cy="9540082"/>
          </a:xfrm>
          <a:prstGeom prst="rect">
            <a:avLst/>
          </a:prstGeom>
          <a:noFill/>
          <a:ln w="12700" cmpd="tri">
            <a:solidFill>
              <a:schemeClr val="accent1"/>
            </a:solidFill>
          </a:ln>
        </p:spPr>
        <p:txBody>
          <a:bodyPr vert="horz" wrap="square" lIns="98746" tIns="49373" rIns="98746" bIns="49373" rtlCol="0">
            <a:noAutofit/>
          </a:bodyPr>
          <a:lstStyle>
            <a:lvl1pPr marL="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373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746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8119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7492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6865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6238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5611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4984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>
              <a:solidFill>
                <a:srgbClr val="29486D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4883" y="7134995"/>
            <a:ext cx="5334000" cy="1367750"/>
          </a:xfrm>
          <a:prstGeom prst="rect">
            <a:avLst/>
          </a:prstGeom>
        </p:spPr>
        <p:txBody>
          <a:bodyPr vert="horz" wrap="square" lIns="98746" tIns="49373" rIns="98746" bIns="49373" rtlCol="0">
            <a:spAutoFit/>
          </a:bodyPr>
          <a:lstStyle>
            <a:lvl1pPr marL="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373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746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8119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7492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6865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6238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5611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4984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Community Volunteers in Medicine (CVIM)</a:t>
            </a:r>
            <a:r>
              <a:rPr lang="en-US" sz="18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300 B Lawrence Drive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West Chester, PA  19380</a:t>
            </a:r>
          </a:p>
          <a:p>
            <a:r>
              <a:rPr lang="en-US" sz="1600" b="1" i="1" dirty="0" smtClean="0">
                <a:solidFill>
                  <a:srgbClr val="FF0000"/>
                </a:solidFill>
              </a:rPr>
              <a:t>**Bus route available**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09270" y="8570079"/>
            <a:ext cx="4906000" cy="1047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tri">
            <a:solidFill>
              <a:schemeClr val="tx1"/>
            </a:solidFill>
          </a:ln>
        </p:spPr>
        <p:txBody>
          <a:bodyPr vert="horz" wrap="square" lIns="98746" tIns="49373" rIns="98746" bIns="49373" rtlCol="0">
            <a:spAutoFit/>
          </a:bodyPr>
          <a:lstStyle>
            <a:lvl1pPr marL="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373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746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8119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7492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6865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6238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5611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4984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29486D"/>
                </a:solidFill>
              </a:rPr>
              <a:t> If you are a member of a Chester or Delaware County Senior Center and are interested in CVIM dental care,  please call:</a:t>
            </a:r>
          </a:p>
          <a:p>
            <a:r>
              <a:rPr lang="en-US" sz="1400" b="1" dirty="0" smtClean="0">
                <a:solidFill>
                  <a:srgbClr val="29486D"/>
                </a:solidFill>
              </a:rPr>
              <a:t>Alberta Landis, VP of Dental Services</a:t>
            </a:r>
          </a:p>
          <a:p>
            <a:r>
              <a:rPr lang="en-US" sz="1400" b="1" dirty="0" smtClean="0">
                <a:solidFill>
                  <a:srgbClr val="29486D"/>
                </a:solidFill>
              </a:rPr>
              <a:t>610-836-5990 ext  107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8333" y="1539081"/>
            <a:ext cx="7225748" cy="5134935"/>
          </a:xfrm>
          <a:prstGeom prst="rect">
            <a:avLst/>
          </a:prstGeom>
        </p:spPr>
        <p:txBody>
          <a:bodyPr vert="horz" wrap="square" lIns="98746" tIns="49373" rIns="98746" bIns="49373" rtlCol="0">
            <a:spAutoFit/>
          </a:bodyPr>
          <a:lstStyle>
            <a:lvl1pPr marL="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373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746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8119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7492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6865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6238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5611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4984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3600" b="1" u="sng" dirty="0">
                <a:solidFill>
                  <a:srgbClr val="2F527D"/>
                </a:solidFill>
              </a:rPr>
              <a:t>Free</a:t>
            </a:r>
            <a:r>
              <a:rPr lang="en-US" sz="3600" b="1" dirty="0" smtClean="0">
                <a:solidFill>
                  <a:srgbClr val="2F527D"/>
                </a:solidFill>
              </a:rPr>
              <a:t> </a:t>
            </a:r>
            <a:r>
              <a:rPr lang="en-US" sz="3600" b="1" dirty="0">
                <a:solidFill>
                  <a:srgbClr val="2F527D"/>
                </a:solidFill>
              </a:rPr>
              <a:t>D</a:t>
            </a:r>
            <a:r>
              <a:rPr lang="en-US" sz="3600" b="1" dirty="0" smtClean="0">
                <a:solidFill>
                  <a:srgbClr val="2F527D"/>
                </a:solidFill>
              </a:rPr>
              <a:t>ental Care for </a:t>
            </a:r>
            <a:endParaRPr lang="en-US" sz="3600" b="1" u="sng" dirty="0" smtClean="0">
              <a:solidFill>
                <a:srgbClr val="2F527D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600" b="1" u="sng" dirty="0" smtClean="0">
                <a:solidFill>
                  <a:srgbClr val="2F527D"/>
                </a:solidFill>
              </a:rPr>
              <a:t>Senior Center</a:t>
            </a:r>
            <a:r>
              <a:rPr lang="en-US" sz="3600" b="1" dirty="0" smtClean="0">
                <a:solidFill>
                  <a:srgbClr val="2F527D"/>
                </a:solidFill>
              </a:rPr>
              <a:t> Members!</a:t>
            </a:r>
          </a:p>
          <a:p>
            <a:endParaRPr lang="en-US" sz="3200" b="1" dirty="0" smtClean="0">
              <a:solidFill>
                <a:srgbClr val="2F527D"/>
              </a:solidFill>
            </a:endParaRPr>
          </a:p>
          <a:p>
            <a:pPr>
              <a:spcAft>
                <a:spcPts val="1200"/>
              </a:spcAft>
            </a:pPr>
            <a:endParaRPr lang="en-US" sz="2400" b="1" dirty="0" smtClean="0">
              <a:solidFill>
                <a:srgbClr val="2F527D"/>
              </a:solidFill>
            </a:endParaRPr>
          </a:p>
          <a:p>
            <a:pPr>
              <a:spcAft>
                <a:spcPts val="1200"/>
              </a:spcAft>
            </a:pPr>
            <a:endParaRPr lang="en-US" sz="2400" b="1" dirty="0" smtClean="0">
              <a:solidFill>
                <a:srgbClr val="2F527D"/>
              </a:solidFill>
            </a:endParaRPr>
          </a:p>
          <a:p>
            <a:r>
              <a:rPr lang="en-US" sz="2000" b="1" dirty="0" smtClean="0">
                <a:solidFill>
                  <a:srgbClr val="2F527D"/>
                </a:solidFill>
              </a:rPr>
              <a:t>Procedures offered:</a:t>
            </a:r>
          </a:p>
          <a:p>
            <a:r>
              <a:rPr lang="en-US" sz="1800" b="1" dirty="0" smtClean="0">
                <a:solidFill>
                  <a:srgbClr val="2F527D"/>
                </a:solidFill>
              </a:rPr>
              <a:t> Cleanings</a:t>
            </a:r>
          </a:p>
          <a:p>
            <a:r>
              <a:rPr lang="en-US" sz="1800" b="1" dirty="0" smtClean="0">
                <a:solidFill>
                  <a:srgbClr val="2F527D"/>
                </a:solidFill>
              </a:rPr>
              <a:t>Fillings</a:t>
            </a:r>
          </a:p>
          <a:p>
            <a:r>
              <a:rPr lang="en-US" sz="1800" b="1" dirty="0" smtClean="0">
                <a:solidFill>
                  <a:srgbClr val="2F527D"/>
                </a:solidFill>
              </a:rPr>
              <a:t>Extractions</a:t>
            </a:r>
          </a:p>
          <a:p>
            <a:r>
              <a:rPr lang="en-US" sz="1800" b="1" dirty="0" smtClean="0">
                <a:solidFill>
                  <a:srgbClr val="2F527D"/>
                </a:solidFill>
              </a:rPr>
              <a:t>X-rays</a:t>
            </a:r>
          </a:p>
          <a:p>
            <a:r>
              <a:rPr lang="en-US" sz="1800" b="1" dirty="0" smtClean="0">
                <a:solidFill>
                  <a:srgbClr val="2F527D"/>
                </a:solidFill>
              </a:rPr>
              <a:t>Panorex</a:t>
            </a:r>
          </a:p>
        </p:txBody>
      </p:sp>
      <p:pic>
        <p:nvPicPr>
          <p:cNvPr id="1029" name="Picture 5" descr="Image result for dental image seni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181" y="2968029"/>
            <a:ext cx="2844052" cy="148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dental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1" t="10746" r="4646" b="10580"/>
          <a:stretch/>
        </p:blipFill>
        <p:spPr bwMode="auto">
          <a:xfrm>
            <a:off x="470891" y="4984130"/>
            <a:ext cx="1676758" cy="143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Image result for dental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1" t="10746" r="4646" b="10580"/>
          <a:stretch/>
        </p:blipFill>
        <p:spPr bwMode="auto">
          <a:xfrm>
            <a:off x="5499119" y="4979346"/>
            <a:ext cx="1676758" cy="143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rot="21134741">
            <a:off x="518356" y="3261067"/>
            <a:ext cx="1880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29486D"/>
                </a:solidFill>
                <a:latin typeface="Bradley Hand ITC" panose="03070402050302030203" pitchFamily="66" charset="0"/>
              </a:rPr>
              <a:t>Chester County</a:t>
            </a:r>
          </a:p>
        </p:txBody>
      </p:sp>
      <p:sp>
        <p:nvSpPr>
          <p:cNvPr id="22" name="TextBox 21"/>
          <p:cNvSpPr txBox="1"/>
          <p:nvPr/>
        </p:nvSpPr>
        <p:spPr>
          <a:xfrm rot="772416">
            <a:off x="5463709" y="3385834"/>
            <a:ext cx="1844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29486D"/>
                </a:solidFill>
                <a:latin typeface="Bradley Hand ITC" panose="03070402050302030203" pitchFamily="66" charset="0"/>
              </a:rPr>
              <a:t>Delaware County</a:t>
            </a:r>
            <a:endParaRPr lang="en-US" sz="2400" b="1" dirty="0">
              <a:solidFill>
                <a:srgbClr val="29486D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8181" y="6949281"/>
            <a:ext cx="72681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604" y="194959"/>
            <a:ext cx="3132557" cy="107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82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177800" y="1237083"/>
            <a:ext cx="7225748" cy="530598"/>
          </a:xfrm>
          <a:prstGeom prst="rect">
            <a:avLst/>
          </a:prstGeom>
        </p:spPr>
        <p:txBody>
          <a:bodyPr vert="horz" wrap="square" lIns="98746" tIns="49373" rIns="98746" bIns="49373" rtlCol="0">
            <a:spAutoFit/>
          </a:bodyPr>
          <a:lstStyle>
            <a:lvl1pPr marL="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3730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746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8119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7492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68651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6238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5611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49842" indent="0" algn="ctr" defTabSz="9874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2800" b="1" u="sng" dirty="0" smtClean="0">
                <a:solidFill>
                  <a:srgbClr val="2F527D"/>
                </a:solidFill>
              </a:rPr>
              <a:t>Chester &amp; Delaware County Senior Centers</a:t>
            </a:r>
            <a:endParaRPr lang="en-US" sz="2800" b="1" dirty="0" smtClean="0">
              <a:solidFill>
                <a:srgbClr val="2F527D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9375" y="9387681"/>
            <a:ext cx="72681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604" y="194960"/>
            <a:ext cx="2401139" cy="821906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5904" y="2064702"/>
            <a:ext cx="7197751" cy="7086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2" spcCol="182880" anchor="ctr" anchorCtr="0" compatLnSpc="1">
            <a:prstTxWarp prst="textNoShape">
              <a:avLst/>
            </a:prstTxWarp>
            <a:no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 bmk="">
                <a:solidFill>
                  <a:srgbClr val="0073BB"/>
                </a:solidFill>
                <a:latin typeface="Helvetica Neue"/>
              </a:rPr>
              <a:t>Chester </a:t>
            </a: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Senior Center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(610) 497-3550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721 Hayes St, Chester, PA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strike="noStrike" cap="none" normalizeH="0" baseline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 </a:t>
            </a:r>
            <a:endParaRPr lang="en-US" altLang="en-US" sz="1400" dirty="0" bmk="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Coatesville Senior Center</a:t>
            </a:r>
            <a:endParaRPr lang="en-US" altLang="en-US" sz="1400" dirty="0" bmk="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333333"/>
                </a:solidFill>
                <a:latin typeface="Helvetica Neue"/>
              </a:rPr>
              <a:t>(610) 383-6900</a:t>
            </a:r>
            <a:endParaRPr lang="en-US" altLang="en-US" sz="1400" i="1" dirty="0" bmk="">
              <a:solidFill>
                <a:srgbClr val="333333"/>
              </a:solidFill>
              <a:latin typeface="Helvetica Neue"/>
            </a:endParaRPr>
          </a:p>
          <a:p>
            <a:pPr fontAlgn="base"/>
            <a:r>
              <a:rPr lang="en-US" altLang="en-US" sz="1400" i="1" dirty="0" bmk="">
                <a:solidFill>
                  <a:srgbClr val="333333"/>
                </a:solidFill>
                <a:latin typeface="Helvetica Neue"/>
              </a:rPr>
              <a:t>250 Martin Luther King, Jr. Blvd.</a:t>
            </a:r>
          </a:p>
          <a:p>
            <a:pPr fontAlgn="base">
              <a:spcAft>
                <a:spcPts val="600"/>
              </a:spcAft>
            </a:pPr>
            <a:r>
              <a:rPr lang="en-US" altLang="en-US" sz="1400" i="1" dirty="0" bmk="">
                <a:solidFill>
                  <a:srgbClr val="333333"/>
                </a:solidFill>
                <a:latin typeface="Helvetica Neue"/>
              </a:rPr>
              <a:t>Coatesville, </a:t>
            </a:r>
            <a:r>
              <a:rPr lang="en-US" altLang="en-US" sz="1400" i="1" dirty="0" smtClean="0" bmk="">
                <a:solidFill>
                  <a:srgbClr val="333333"/>
                </a:solidFill>
                <a:latin typeface="Helvetica Neue"/>
              </a:rPr>
              <a:t>PA</a:t>
            </a:r>
            <a:endParaRPr kumimoji="0" lang="en-US" altLang="en-US" sz="1400" i="1" strike="noStrike" cap="none" normalizeH="0" baseline="0" dirty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fontAlgn="base"/>
            <a:r>
              <a:rPr kumimoji="0" lang="en-US" altLang="en-US" sz="1400" i="0" strike="noStrike" cap="none" normalizeH="0" baseline="0" dirty="0" smtClean="0" bmk="">
                <a:ln>
                  <a:noFill/>
                </a:ln>
                <a:solidFill>
                  <a:srgbClr val="0073BB"/>
                </a:solidFill>
                <a:effectLst/>
                <a:latin typeface="Helvetica Neue"/>
              </a:rPr>
              <a:t>Downingtown Area Senior Center</a:t>
            </a:r>
            <a:endParaRPr kumimoji="0" lang="en-US" altLang="en-US" sz="1400" i="0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strike="noStrike" cap="none" normalizeH="0" baseline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(610) 269-3939</a:t>
            </a:r>
            <a:endParaRPr kumimoji="0" lang="en-US" altLang="en-US" sz="1400" i="1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1" strike="noStrike" cap="none" normalizeH="0" baseline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503 Lincoln Hwy, Thorndale,</a:t>
            </a:r>
            <a:r>
              <a:rPr kumimoji="0" lang="en-US" altLang="en-US" sz="1400" i="1" strike="noStrike" cap="none" normalizeH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 P</a:t>
            </a:r>
            <a:r>
              <a:rPr kumimoji="0" lang="en-US" altLang="en-US" sz="1400" i="1" strike="noStrike" cap="none" normalizeH="0" baseline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A</a:t>
            </a:r>
            <a:endParaRPr kumimoji="0" lang="en-US" altLang="en-US" sz="1400" i="0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i="0" strike="noStrike" cap="none" normalizeH="0" baseline="0" dirty="0" smtClean="0" bmk="">
                <a:ln>
                  <a:noFill/>
                </a:ln>
                <a:solidFill>
                  <a:srgbClr val="0073BB"/>
                </a:solidFill>
                <a:effectLst/>
                <a:latin typeface="Helvetica Neue"/>
              </a:rPr>
              <a:t>             </a:t>
            </a:r>
            <a:endParaRPr kumimoji="0" lang="en-US" altLang="en-US" sz="1400" i="0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Friendship Circle (Darby) Senior </a:t>
            </a:r>
            <a:r>
              <a:rPr lang="en-US" altLang="en-US" sz="1400" dirty="0" smtClean="0" bmk="">
                <a:solidFill>
                  <a:srgbClr val="0073BB"/>
                </a:solidFill>
                <a:latin typeface="Helvetica Neue"/>
              </a:rPr>
              <a:t>Center</a:t>
            </a:r>
            <a:endParaRPr lang="en-US" altLang="en-US" sz="1400" dirty="0" bmk="">
              <a:solidFill>
                <a:srgbClr val="0073BB"/>
              </a:solidFill>
              <a:latin typeface="Helvetica Neue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(610) 237-8100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1515 Lansdowne Ave, Darby, </a:t>
            </a:r>
            <a:r>
              <a:rPr lang="en-US" altLang="en-US" sz="1400" i="1" dirty="0" smtClean="0">
                <a:solidFill>
                  <a:srgbClr val="333333"/>
                </a:solidFill>
                <a:latin typeface="Helvetica Neue"/>
              </a:rPr>
              <a:t>PA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i="1" dirty="0" bmk="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 bmk="">
                <a:solidFill>
                  <a:srgbClr val="0073BB"/>
                </a:solidFill>
                <a:latin typeface="Helvetica Neue"/>
              </a:rPr>
              <a:t>Good </a:t>
            </a: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Neighbor (Sharon Hill) Senior Center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(610) 586-8170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1085 Hook Rd, Sharon Hill, PA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i="1" dirty="0">
              <a:solidFill>
                <a:srgbClr val="333333"/>
              </a:solidFill>
              <a:latin typeface="Helvetica Neue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Great Valley Senior Center (</a:t>
            </a:r>
            <a:r>
              <a:rPr lang="en-US" altLang="en-US" sz="1400" dirty="0" smtClean="0" bmk="">
                <a:solidFill>
                  <a:srgbClr val="0073BB"/>
                </a:solidFill>
                <a:latin typeface="Helvetica Neue"/>
              </a:rPr>
              <a:t>Malvern)</a:t>
            </a:r>
            <a:endParaRPr lang="en-US" altLang="en-US" sz="1400" dirty="0" bmk="">
              <a:solidFill>
                <a:srgbClr val="0073BB"/>
              </a:solidFill>
              <a:latin typeface="Helvetica Neue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333333"/>
                </a:solidFill>
                <a:latin typeface="Helvetica Neue"/>
              </a:rPr>
              <a:t>(610) 889-2121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47 Church Road, Malvern , </a:t>
            </a:r>
            <a:r>
              <a:rPr lang="en-US" altLang="en-US" sz="1400" i="1" dirty="0" smtClean="0">
                <a:solidFill>
                  <a:srgbClr val="333333"/>
                </a:solidFill>
                <a:latin typeface="Helvetica Neue"/>
              </a:rPr>
              <a:t>PA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i="1" dirty="0">
              <a:solidFill>
                <a:srgbClr val="333333"/>
              </a:solidFill>
              <a:latin typeface="Helvetica Neue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Havertown Senior Center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(610) 446-2070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 smtClean="0">
                <a:solidFill>
                  <a:srgbClr val="333333"/>
                </a:solidFill>
                <a:latin typeface="Helvetica Neue"/>
              </a:rPr>
              <a:t>401 Brookline Blvd, </a:t>
            </a: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Havertown, PA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 bmk="">
              <a:solidFill>
                <a:srgbClr val="0073BB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Hometown (Media) Senior Center</a:t>
            </a:r>
            <a:endParaRPr lang="en-US" altLang="en-US" sz="1400" dirty="0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333333"/>
                </a:solidFill>
                <a:latin typeface="Helvetica Neue"/>
              </a:rPr>
              <a:t>(610) 566-0505</a:t>
            </a:r>
            <a:endParaRPr lang="en-US" altLang="en-US" sz="1400" i="1" dirty="0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302 S Jackson St, Media </a:t>
            </a:r>
            <a:r>
              <a:rPr lang="en-US" altLang="en-US" sz="1400" i="1" dirty="0" smtClean="0">
                <a:solidFill>
                  <a:srgbClr val="333333"/>
                </a:solidFill>
                <a:latin typeface="Helvetica Neue"/>
              </a:rPr>
              <a:t>PA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i="1" dirty="0" smtClean="0">
              <a:solidFill>
                <a:srgbClr val="333333"/>
              </a:solidFill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strike="noStrike" cap="none" normalizeH="0" baseline="0" dirty="0" smtClean="0" bmk="">
                <a:ln>
                  <a:noFill/>
                </a:ln>
                <a:solidFill>
                  <a:srgbClr val="0073BB"/>
                </a:solidFill>
                <a:effectLst/>
                <a:latin typeface="Helvetica Neue"/>
              </a:rPr>
              <a:t>Kennett Area Senior Center</a:t>
            </a:r>
            <a:endParaRPr kumimoji="0" lang="en-US" altLang="en-US" sz="1400" i="0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strike="noStrike" cap="none" normalizeH="0" baseline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(610) 444-4819</a:t>
            </a:r>
            <a:endParaRPr kumimoji="0" lang="en-US" altLang="en-US" sz="1400" i="1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1" strike="noStrike" cap="none" normalizeH="0" baseline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427 S Walnut St, Kennett Square, PA</a:t>
            </a:r>
            <a:endParaRPr kumimoji="0" lang="en-US" altLang="en-US" sz="1400" i="0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i="0" strike="noStrike" cap="none" normalizeH="0" baseline="0" dirty="0" smtClean="0" bmk="">
                <a:ln>
                  <a:noFill/>
                </a:ln>
                <a:solidFill>
                  <a:srgbClr val="0073BB"/>
                </a:solidFill>
                <a:effectLst/>
                <a:latin typeface="Helvetica Neue"/>
              </a:rPr>
              <a:t>                  </a:t>
            </a:r>
            <a:endParaRPr kumimoji="0" lang="en-US" altLang="en-US" sz="1400" i="0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strike="noStrike" cap="none" normalizeH="0" baseline="0" dirty="0" smtClean="0" bmk="">
                <a:ln>
                  <a:noFill/>
                </a:ln>
                <a:solidFill>
                  <a:srgbClr val="0073BB"/>
                </a:solidFill>
                <a:effectLst/>
                <a:latin typeface="Helvetica Neue"/>
              </a:rPr>
              <a:t>Oxford Senior Center</a:t>
            </a:r>
            <a:endParaRPr kumimoji="0" lang="en-US" altLang="en-US" sz="1400" i="0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strike="noStrike" cap="none" normalizeH="0" baseline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(610) 932-5244</a:t>
            </a:r>
            <a:endParaRPr kumimoji="0" lang="en-US" altLang="en-US" sz="1400" i="1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1" strike="noStrike" cap="none" normalizeH="0" baseline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12 E Locust St, Oxford,</a:t>
            </a:r>
            <a:r>
              <a:rPr kumimoji="0" lang="en-US" altLang="en-US" sz="1400" i="1" strike="noStrike" cap="none" normalizeH="0" dirty="0" smtClean="0" bmk="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 PA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i="0" strike="noStrike" cap="none" normalizeH="0" baseline="0" dirty="0" smtClean="0" bmk="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Phoenixville Senior </a:t>
            </a:r>
            <a:r>
              <a:rPr lang="en-US" altLang="en-US" sz="1400" dirty="0" smtClean="0" bmk="">
                <a:solidFill>
                  <a:srgbClr val="0073BB"/>
                </a:solidFill>
                <a:latin typeface="Helvetica Neue"/>
              </a:rPr>
              <a:t>Center</a:t>
            </a:r>
            <a:endParaRPr lang="en-US" altLang="en-US" sz="1400" dirty="0" bmk="">
              <a:solidFill>
                <a:srgbClr val="FF0000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333333"/>
                </a:solidFill>
                <a:latin typeface="Helvetica Neue"/>
              </a:rPr>
              <a:t>(610) 935-1515</a:t>
            </a:r>
            <a:endParaRPr lang="en-US" altLang="en-US" sz="1400" i="1" dirty="0" bmk="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 bmk="">
                <a:solidFill>
                  <a:srgbClr val="333333"/>
                </a:solidFill>
                <a:latin typeface="Helvetica Neue"/>
              </a:rPr>
              <a:t>153 Church St, Phoenixville, PA</a:t>
            </a:r>
            <a:endParaRPr lang="en-US" altLang="en-US" sz="1400" dirty="0" bmk="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i="1" dirty="0">
              <a:solidFill>
                <a:srgbClr val="333333"/>
              </a:solidFill>
              <a:latin typeface="Helvetica Neue"/>
            </a:endParaRPr>
          </a:p>
          <a:p>
            <a:pPr fontAlgn="base"/>
            <a:r>
              <a:rPr lang="en-US" sz="1400" dirty="0" bmk="">
                <a:solidFill>
                  <a:srgbClr val="0073BB"/>
                </a:solidFill>
                <a:latin typeface="Helvetica Neue"/>
              </a:rPr>
              <a:t>Schoolhouse (Folsom) Senior Center</a:t>
            </a:r>
          </a:p>
          <a:p>
            <a:pPr fontAlgn="base"/>
            <a:r>
              <a:rPr lang="en-US" sz="1400" dirty="0">
                <a:solidFill>
                  <a:srgbClr val="333333"/>
                </a:solidFill>
                <a:latin typeface="Helvetica Neue"/>
              </a:rPr>
              <a:t>(610) 237-8100</a:t>
            </a:r>
          </a:p>
          <a:p>
            <a:pPr fontAlgn="base"/>
            <a:r>
              <a:rPr lang="en-US" sz="1400" i="1" dirty="0">
                <a:solidFill>
                  <a:srgbClr val="333333"/>
                </a:solidFill>
                <a:latin typeface="Helvetica Neue"/>
              </a:rPr>
              <a:t>600 Swarthmore Ave, Folsom, PA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bmk="">
              <a:solidFill>
                <a:srgbClr val="0073BB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 bmk="">
                <a:solidFill>
                  <a:srgbClr val="0073BB"/>
                </a:solidFill>
                <a:latin typeface="Helvetica Neue"/>
              </a:rPr>
              <a:t>Surrey </a:t>
            </a:r>
            <a:r>
              <a:rPr lang="en-US" sz="1400" dirty="0" bmk="">
                <a:solidFill>
                  <a:srgbClr val="0073BB"/>
                </a:solidFill>
                <a:latin typeface="Helvetica Neue"/>
              </a:rPr>
              <a:t>Services For </a:t>
            </a:r>
            <a:r>
              <a:rPr lang="en-US" sz="1400" dirty="0" smtClean="0" bmk="">
                <a:solidFill>
                  <a:srgbClr val="0073BB"/>
                </a:solidFill>
                <a:latin typeface="Helvetica Neue"/>
              </a:rPr>
              <a:t>Seniors (Devon)</a:t>
            </a:r>
            <a:endParaRPr lang="en-US" sz="1400" dirty="0" bmk="">
              <a:solidFill>
                <a:srgbClr val="0073BB"/>
              </a:solidFill>
              <a:latin typeface="Helvetica Neue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333333"/>
                </a:solidFill>
                <a:latin typeface="Helvetica Neue"/>
              </a:rPr>
              <a:t>(</a:t>
            </a:r>
            <a:r>
              <a:rPr lang="en-US" altLang="en-US" sz="1400" dirty="0">
                <a:solidFill>
                  <a:srgbClr val="333333"/>
                </a:solidFill>
                <a:latin typeface="Helvetica Neue"/>
              </a:rPr>
              <a:t>610) 647-6404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 smtClean="0">
                <a:solidFill>
                  <a:srgbClr val="333333"/>
                </a:solidFill>
                <a:latin typeface="Helvetica Neue"/>
              </a:rPr>
              <a:t>60 </a:t>
            </a: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Surrey Way, Devon, </a:t>
            </a:r>
            <a:r>
              <a:rPr lang="en-US" altLang="en-US" sz="1400" i="1" dirty="0" smtClean="0">
                <a:solidFill>
                  <a:srgbClr val="333333"/>
                </a:solidFill>
                <a:latin typeface="Helvetica Neue"/>
              </a:rPr>
              <a:t>PA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 smtClean="0" bmk="">
              <a:solidFill>
                <a:srgbClr val="0073BB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 bmk="">
                <a:solidFill>
                  <a:srgbClr val="0073BB"/>
                </a:solidFill>
                <a:latin typeface="Helvetica Neue"/>
              </a:rPr>
              <a:t>Upper </a:t>
            </a: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Darby Senior Center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(610) 734-7652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solidFill>
                  <a:srgbClr val="333333"/>
                </a:solidFill>
                <a:latin typeface="Helvetica Neue"/>
              </a:rPr>
              <a:t>326 Watkins Ave, Upper Darby, PA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 smtClean="0" bmk="">
              <a:solidFill>
                <a:srgbClr val="0073BB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 bmk="">
                <a:solidFill>
                  <a:srgbClr val="0073BB"/>
                </a:solidFill>
                <a:latin typeface="Helvetica Neue"/>
              </a:rPr>
              <a:t>Wayne </a:t>
            </a:r>
            <a:r>
              <a:rPr lang="en-US" altLang="en-US" sz="1400" dirty="0" bmk="">
                <a:solidFill>
                  <a:srgbClr val="0073BB"/>
                </a:solidFill>
                <a:latin typeface="Helvetica Neue"/>
              </a:rPr>
              <a:t>Senior Center </a:t>
            </a:r>
            <a:r>
              <a:rPr lang="en-US" altLang="en-US" sz="1400" dirty="0" bmk="">
                <a:solidFill>
                  <a:srgbClr val="333333"/>
                </a:solidFill>
                <a:latin typeface="Helvetica Neue"/>
              </a:rPr>
              <a:t>   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333333"/>
                </a:solidFill>
                <a:latin typeface="Helvetica Neue"/>
              </a:rPr>
              <a:t>(610) 688-6246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bmk="">
                <a:solidFill>
                  <a:srgbClr val="333333"/>
                </a:solidFill>
                <a:latin typeface="Helvetica Neue"/>
              </a:rPr>
              <a:t>108 Station Rd, Wayne, PA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i="1" dirty="0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0073BB"/>
                </a:solidFill>
                <a:latin typeface="Helvetica Neue"/>
              </a:rPr>
              <a:t>W</a:t>
            </a:r>
            <a:r>
              <a:rPr lang="en-US" altLang="en-US" sz="1400" dirty="0" smtClean="0" bmk="">
                <a:solidFill>
                  <a:srgbClr val="0073BB"/>
                </a:solidFill>
                <a:latin typeface="Helvetica Neue"/>
              </a:rPr>
              <a:t>est Chester Area Senior Center</a:t>
            </a:r>
            <a:endParaRPr lang="en-US" altLang="en-US" sz="1400" dirty="0" smtClean="0" bmk="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 bmk="">
                <a:solidFill>
                  <a:srgbClr val="333333"/>
                </a:solidFill>
                <a:latin typeface="Helvetica Neue"/>
              </a:rPr>
              <a:t>(</a:t>
            </a:r>
            <a:r>
              <a:rPr lang="en-US" altLang="en-US" sz="1400" dirty="0" bmk="">
                <a:solidFill>
                  <a:srgbClr val="333333"/>
                </a:solidFill>
                <a:latin typeface="Helvetica Neue"/>
              </a:rPr>
              <a:t>610) 431-4242</a:t>
            </a:r>
            <a:endParaRPr lang="en-US" altLang="en-US" sz="1400" i="1" dirty="0" bmk="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 bmk="">
                <a:solidFill>
                  <a:srgbClr val="333333"/>
                </a:solidFill>
                <a:latin typeface="Helvetica Neue"/>
              </a:rPr>
              <a:t>530 E Union St, West Chester, PA</a:t>
            </a:r>
            <a:endParaRPr lang="en-US" altLang="en-US" sz="1400" dirty="0" bmk="">
              <a:solidFill>
                <a:srgbClr val="333333"/>
              </a:solidFill>
              <a:latin typeface="Helvetica Neue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i="1" dirty="0">
              <a:solidFill>
                <a:srgbClr val="333333"/>
              </a:solidFill>
              <a:latin typeface="Helvetica Neue"/>
            </a:endParaRPr>
          </a:p>
        </p:txBody>
      </p:sp>
      <p:pic>
        <p:nvPicPr>
          <p:cNvPr id="1026" name="Picture 2" descr="West Chester Area Senior Cent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-15613350"/>
            <a:ext cx="857250" cy="78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3-media1.fl.yelpcdn.com/assets/srv0/yelp_styleguide/d53e550ec367/assets/img/default_avatars/user_30_squa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-316009"/>
            <a:ext cx="285750" cy="26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ometown Senior Center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14599950"/>
            <a:ext cx="857250" cy="78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6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384</Words>
  <Application>Microsoft Office PowerPoint</Application>
  <PresentationFormat>Custom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Calibri</vt:lpstr>
      <vt:lpstr>Helvetica Neue</vt:lpstr>
      <vt:lpstr>Office Theme</vt:lpstr>
      <vt:lpstr>PowerPoint Presentation</vt:lpstr>
      <vt:lpstr>PowerPoint Presentation</vt:lpstr>
    </vt:vector>
  </TitlesOfParts>
  <Company>IT Edge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VETERANS A SMILE DAY FREE DENTAL CARE DAY</dc:title>
  <dc:creator>Administrator</dc:creator>
  <cp:lastModifiedBy>Marie Frey</cp:lastModifiedBy>
  <cp:revision>58</cp:revision>
  <cp:lastPrinted>2022-01-04T15:04:14Z</cp:lastPrinted>
  <dcterms:created xsi:type="dcterms:W3CDTF">2018-05-17T19:45:11Z</dcterms:created>
  <dcterms:modified xsi:type="dcterms:W3CDTF">2022-01-04T16:00:06Z</dcterms:modified>
</cp:coreProperties>
</file>