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62" r:id="rId7"/>
    <p:sldId id="260" r:id="rId8"/>
    <p:sldId id="263" r:id="rId9"/>
    <p:sldId id="261" r:id="rId10"/>
    <p:sldId id="264" r:id="rId11"/>
    <p:sldId id="265" r:id="rId12"/>
    <p:sldId id="266" r:id="rId13"/>
    <p:sldId id="284" r:id="rId14"/>
    <p:sldId id="267" r:id="rId15"/>
    <p:sldId id="268" r:id="rId16"/>
    <p:sldId id="269" r:id="rId17"/>
    <p:sldId id="275" r:id="rId18"/>
    <p:sldId id="276" r:id="rId19"/>
    <p:sldId id="277" r:id="rId20"/>
    <p:sldId id="278" r:id="rId21"/>
    <p:sldId id="279" r:id="rId22"/>
    <p:sldId id="270" r:id="rId23"/>
    <p:sldId id="280" r:id="rId24"/>
    <p:sldId id="283" r:id="rId25"/>
    <p:sldId id="271" r:id="rId26"/>
    <p:sldId id="272" r:id="rId27"/>
    <p:sldId id="273" r:id="rId28"/>
    <p:sldId id="281" r:id="rId29"/>
    <p:sldId id="28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3940A-63D5-991B-916E-3B4C06D40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577B2-72FD-7C77-99EF-5D9ACAB230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8D45B-A870-FC3A-8B30-0225B67AD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D8FC-2718-4F0E-8786-A0AFA2EFA01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533DC-0D24-741C-026B-8F1B75EB7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1BAEF-0EF6-4703-0E47-EAA951FCB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2C0A-D1DE-43C1-A377-5E405B954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85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39850-6F80-453C-CBC9-FA4F5C957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FF31C5-7232-0DFD-7995-7F8579D969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C8642-3138-CD75-BC7D-E7F804105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D8FC-2718-4F0E-8786-A0AFA2EFA01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0E4A3-1F88-9B13-7037-E1F6F35D1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0CAEB-5DE1-B4E3-CAD9-CFF424EB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2C0A-D1DE-43C1-A377-5E405B954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88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9B7C1D-7C89-EBEC-6581-B47F4D893C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0AF4BC-041D-0FD9-F09D-3B3310657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D7BC8-7F67-88BE-0DFD-C25CAAA31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D8FC-2718-4F0E-8786-A0AFA2EFA01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D6A99-7A95-F976-70AD-29B6BDDD3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6EA23-C031-4EE2-5956-6D9F4AF54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2C0A-D1DE-43C1-A377-5E405B954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09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A68C-38CD-08B1-45F8-E8CD1320A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E6FFA-527D-584F-591C-112944AB2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07235-8007-EECF-5F9C-E66741BDB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D8FC-2718-4F0E-8786-A0AFA2EFA01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4C303-2707-C674-E48F-E39A8B11B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FB82D-029E-AF37-BF57-D33C4E412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2C0A-D1DE-43C1-A377-5E405B954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8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07554-BB15-B700-8BB7-7E7B30987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7933EE-16C3-3196-6A6A-E0262791D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FB96E-6925-30B1-2F85-D99E3115C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D8FC-2718-4F0E-8786-A0AFA2EFA01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F7CD6-F6D3-4D6E-BA6C-E4C578EE5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83F51-078B-A1F6-A938-0AE9B4AE4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2C0A-D1DE-43C1-A377-5E405B954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54B7F-7539-8E3F-2A43-62EF15B1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A61A2-2331-D3D5-7254-9617092903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BCF1F2-2A22-83AC-09DB-DEEE82E9D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62E01E-2F6C-B7A2-0AE0-C4EB16798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D8FC-2718-4F0E-8786-A0AFA2EFA01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D33BAB-DB0A-A6C5-C888-BCD3A6D60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AFC1A5-BB6F-D507-C55E-872A96C87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2C0A-D1DE-43C1-A377-5E405B954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22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8FEED-893B-B0A2-C829-A1A842652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1FB28-9A4B-3949-9091-EF7D322EE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234CDE-2906-AE3B-9BFA-3066B9514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6DCD11-5BE4-E4DF-3409-71ACB08968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05F08F-06CE-1A9D-4E7E-8CCD71BA89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91C0F3-F165-34D2-D7BA-9E34367BD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D8FC-2718-4F0E-8786-A0AFA2EFA01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5E3B53-AD49-E311-D7E3-17A39C8D0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ECD213-F58A-3D9B-79B8-E8EB04AD8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2C0A-D1DE-43C1-A377-5E405B954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15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0DA03-B120-ACBF-85F1-55A1B9280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74541F-061F-1EBA-DF96-A7FFA7DF0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D8FC-2718-4F0E-8786-A0AFA2EFA01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5566B2-FA1E-BEDC-D3D9-580DFF480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D13A72-06F3-29D7-425D-A482EABD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2C0A-D1DE-43C1-A377-5E405B954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9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007D6A-2EFF-60EC-6B75-272EDF8D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D8FC-2718-4F0E-8786-A0AFA2EFA01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C75662-4089-5978-2A9C-83A159B5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9CAF7A-4D24-82DC-F376-86DB5980A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2C0A-D1DE-43C1-A377-5E405B954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79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22741-2C43-DBA4-EC45-4140E47C5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41840-8159-7FCD-C269-C84718D4F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C71183-9512-D5C6-D709-3C55873B6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3F7518-E807-7002-E9A2-0CB47223C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D8FC-2718-4F0E-8786-A0AFA2EFA01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61EEEF-E4F5-19DC-9D7F-4A80CF38A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11743-2D72-AE7C-9760-50771FE94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2C0A-D1DE-43C1-A377-5E405B954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39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A6F62-C816-B8CC-4476-56D77CF6C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3C645F-500C-39C8-6AFC-038E8319EA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24923-E0BC-6241-8D54-21FEB6884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D77476-61EB-FD8D-A14F-2C8990C11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D8FC-2718-4F0E-8786-A0AFA2EFA01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3DF6D-A0C6-433C-433C-D6FDA30BA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36933D-2461-BDD4-B794-C7C0602ED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2C0A-D1DE-43C1-A377-5E405B954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38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99AE62-F300-FD5A-B29B-36BD0A236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C705F-AD64-0F46-FCAE-2DAD6DB40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C1B1C-5177-3885-F3F8-324F626BB0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4D8FC-2718-4F0E-8786-A0AFA2EFA01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6011D-9984-A868-D2FE-872AF3F65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2A263-1FC1-CAEA-4041-866F779EB1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F2C0A-D1DE-43C1-A377-5E405B954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4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snimnews.com/en/news/2017/01/23/1304904/meditation-music-may-help-reverse-early-memory-loss-in-adult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www.pexels.com/photo/black-android-smartphone-2142424/" TargetMode="Externa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Category:Ringtone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28032-red-cross-hd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inspiringbetterlife.blogspot.com/2012/04/when-confusion-reigns.html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nio.com/media/coronavirus-elderly-face-mask-gloves-grandmother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buckschestermontgomerylink@aim.com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nkinpatterns.com/blog/2017/11/butterfly-single-scoop-zipper-bag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ell-Tower.jpg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19340-wi-fi-png-image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87C619C-EBAB-488E-96B9-153AA4C9B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30DA1C1-36FD-41D8-9826-EE797BF39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53312" cy="6858000"/>
          </a:xfrm>
          <a:custGeom>
            <a:avLst/>
            <a:gdLst>
              <a:gd name="connsiteX0" fmla="*/ 0 w 7433452"/>
              <a:gd name="connsiteY0" fmla="*/ 0 h 6858000"/>
              <a:gd name="connsiteX1" fmla="*/ 1592736 w 7433452"/>
              <a:gd name="connsiteY1" fmla="*/ 0 h 6858000"/>
              <a:gd name="connsiteX2" fmla="*/ 2171700 w 7433452"/>
              <a:gd name="connsiteY2" fmla="*/ 0 h 6858000"/>
              <a:gd name="connsiteX3" fmla="*/ 2762696 w 7433452"/>
              <a:gd name="connsiteY3" fmla="*/ 0 h 6858000"/>
              <a:gd name="connsiteX4" fmla="*/ 2829254 w 7433452"/>
              <a:gd name="connsiteY4" fmla="*/ 0 h 6858000"/>
              <a:gd name="connsiteX5" fmla="*/ 7415310 w 7433452"/>
              <a:gd name="connsiteY5" fmla="*/ 0 h 6858000"/>
              <a:gd name="connsiteX6" fmla="*/ 7405703 w 7433452"/>
              <a:gd name="connsiteY6" fmla="*/ 94814 h 6858000"/>
              <a:gd name="connsiteX7" fmla="*/ 7410754 w 7433452"/>
              <a:gd name="connsiteY7" fmla="*/ 421796 h 6858000"/>
              <a:gd name="connsiteX8" fmla="*/ 7414688 w 7433452"/>
              <a:gd name="connsiteY8" fmla="*/ 812192 h 6858000"/>
              <a:gd name="connsiteX9" fmla="*/ 7395017 w 7433452"/>
              <a:gd name="connsiteY9" fmla="*/ 1113642 h 6858000"/>
              <a:gd name="connsiteX10" fmla="*/ 7422810 w 7433452"/>
              <a:gd name="connsiteY10" fmla="*/ 1796708 h 6858000"/>
              <a:gd name="connsiteX11" fmla="*/ 7421161 w 7433452"/>
              <a:gd name="connsiteY11" fmla="*/ 2327333 h 6858000"/>
              <a:gd name="connsiteX12" fmla="*/ 7412023 w 7433452"/>
              <a:gd name="connsiteY12" fmla="*/ 2784280 h 6858000"/>
              <a:gd name="connsiteX13" fmla="*/ 7417480 w 7433452"/>
              <a:gd name="connsiteY13" fmla="*/ 2985458 h 6858000"/>
              <a:gd name="connsiteX14" fmla="*/ 7403774 w 7433452"/>
              <a:gd name="connsiteY14" fmla="*/ 3531096 h 6858000"/>
              <a:gd name="connsiteX15" fmla="*/ 7414307 w 7433452"/>
              <a:gd name="connsiteY15" fmla="*/ 4336830 h 6858000"/>
              <a:gd name="connsiteX16" fmla="*/ 7413419 w 7433452"/>
              <a:gd name="connsiteY16" fmla="*/ 5026893 h 6858000"/>
              <a:gd name="connsiteX17" fmla="*/ 7417734 w 7433452"/>
              <a:gd name="connsiteY17" fmla="*/ 5252632 h 6858000"/>
              <a:gd name="connsiteX18" fmla="*/ 7417734 w 7433452"/>
              <a:gd name="connsiteY18" fmla="*/ 5466282 h 6858000"/>
              <a:gd name="connsiteX19" fmla="*/ 7379659 w 7433452"/>
              <a:gd name="connsiteY19" fmla="*/ 6121225 h 6858000"/>
              <a:gd name="connsiteX20" fmla="*/ 7395115 w 7433452"/>
              <a:gd name="connsiteY20" fmla="*/ 6708907 h 6858000"/>
              <a:gd name="connsiteX21" fmla="*/ 7412408 w 7433452"/>
              <a:gd name="connsiteY21" fmla="*/ 6858000 h 6858000"/>
              <a:gd name="connsiteX22" fmla="*/ 2829254 w 7433452"/>
              <a:gd name="connsiteY22" fmla="*/ 6858000 h 6858000"/>
              <a:gd name="connsiteX23" fmla="*/ 2762696 w 7433452"/>
              <a:gd name="connsiteY23" fmla="*/ 6858000 h 6858000"/>
              <a:gd name="connsiteX24" fmla="*/ 2171700 w 7433452"/>
              <a:gd name="connsiteY24" fmla="*/ 6858000 h 6858000"/>
              <a:gd name="connsiteX25" fmla="*/ 1592736 w 7433452"/>
              <a:gd name="connsiteY25" fmla="*/ 6858000 h 6858000"/>
              <a:gd name="connsiteX26" fmla="*/ 0 w 7433452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33452" h="6858000">
                <a:moveTo>
                  <a:pt x="0" y="0"/>
                </a:moveTo>
                <a:lnTo>
                  <a:pt x="1592736" y="0"/>
                </a:lnTo>
                <a:lnTo>
                  <a:pt x="2171700" y="0"/>
                </a:lnTo>
                <a:lnTo>
                  <a:pt x="2762696" y="0"/>
                </a:lnTo>
                <a:lnTo>
                  <a:pt x="2829254" y="0"/>
                </a:lnTo>
                <a:lnTo>
                  <a:pt x="7415310" y="0"/>
                </a:lnTo>
                <a:lnTo>
                  <a:pt x="7405703" y="94814"/>
                </a:lnTo>
                <a:cubicBezTo>
                  <a:pt x="7398856" y="203629"/>
                  <a:pt x="7403520" y="312712"/>
                  <a:pt x="7410754" y="421796"/>
                </a:cubicBezTo>
                <a:cubicBezTo>
                  <a:pt x="7421580" y="551656"/>
                  <a:pt x="7422900" y="682144"/>
                  <a:pt x="7414688" y="812192"/>
                </a:cubicBezTo>
                <a:cubicBezTo>
                  <a:pt x="7406693" y="912591"/>
                  <a:pt x="7397682" y="1012988"/>
                  <a:pt x="7395017" y="1113642"/>
                </a:cubicBezTo>
                <a:cubicBezTo>
                  <a:pt x="7388670" y="1342689"/>
                  <a:pt x="7407708" y="1569316"/>
                  <a:pt x="7422810" y="1796708"/>
                </a:cubicBezTo>
                <a:cubicBezTo>
                  <a:pt x="7434487" y="1973710"/>
                  <a:pt x="7439944" y="2150457"/>
                  <a:pt x="7421161" y="2327333"/>
                </a:cubicBezTo>
                <a:cubicBezTo>
                  <a:pt x="7405170" y="2479266"/>
                  <a:pt x="7396793" y="2631453"/>
                  <a:pt x="7412023" y="2784280"/>
                </a:cubicBezTo>
                <a:cubicBezTo>
                  <a:pt x="7418749" y="2851085"/>
                  <a:pt x="7425984" y="2918653"/>
                  <a:pt x="7417480" y="2985458"/>
                </a:cubicBezTo>
                <a:cubicBezTo>
                  <a:pt x="7394508" y="3167039"/>
                  <a:pt x="7398063" y="3349132"/>
                  <a:pt x="7403774" y="3531096"/>
                </a:cubicBezTo>
                <a:cubicBezTo>
                  <a:pt x="7412277" y="3799715"/>
                  <a:pt x="7426364" y="4067954"/>
                  <a:pt x="7414307" y="4336830"/>
                </a:cubicBezTo>
                <a:cubicBezTo>
                  <a:pt x="7404027" y="4566639"/>
                  <a:pt x="7420653" y="4796831"/>
                  <a:pt x="7413419" y="5026893"/>
                </a:cubicBezTo>
                <a:cubicBezTo>
                  <a:pt x="7410982" y="5102162"/>
                  <a:pt x="7412429" y="5177504"/>
                  <a:pt x="7417734" y="5252632"/>
                </a:cubicBezTo>
                <a:cubicBezTo>
                  <a:pt x="7424271" y="5323700"/>
                  <a:pt x="7424271" y="5395213"/>
                  <a:pt x="7417734" y="5466282"/>
                </a:cubicBezTo>
                <a:cubicBezTo>
                  <a:pt x="7393239" y="5683875"/>
                  <a:pt x="7383214" y="5902486"/>
                  <a:pt x="7379659" y="6121225"/>
                </a:cubicBezTo>
                <a:cubicBezTo>
                  <a:pt x="7376423" y="6317442"/>
                  <a:pt x="7378041" y="6513586"/>
                  <a:pt x="7395115" y="6708907"/>
                </a:cubicBezTo>
                <a:lnTo>
                  <a:pt x="7412408" y="6858000"/>
                </a:lnTo>
                <a:lnTo>
                  <a:pt x="2829254" y="6858000"/>
                </a:lnTo>
                <a:lnTo>
                  <a:pt x="2762696" y="6858000"/>
                </a:lnTo>
                <a:lnTo>
                  <a:pt x="2171700" y="6858000"/>
                </a:lnTo>
                <a:lnTo>
                  <a:pt x="15927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51C318-B2D5-48B9-03F7-D8D098F86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542" y="456497"/>
            <a:ext cx="7340770" cy="3566160"/>
          </a:xfrm>
        </p:spPr>
        <p:txBody>
          <a:bodyPr>
            <a:normAutofit/>
          </a:bodyPr>
          <a:lstStyle/>
          <a:p>
            <a:pPr algn="l"/>
            <a:r>
              <a:rPr lang="en-US" sz="6600">
                <a:solidFill>
                  <a:srgbClr val="FFFFFF"/>
                </a:solidFill>
                <a:latin typeface="Palatino Linotype" panose="02040502050505030304" pitchFamily="18" charset="0"/>
              </a:rPr>
              <a:t>Smartphone set-up for the tech-averse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CC95C-975C-B47D-0048-F9DD571E9E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508695"/>
            <a:ext cx="6081713" cy="1572768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rgbClr val="FFFFFF"/>
                </a:solidFill>
                <a:latin typeface="Palatino Linotype" panose="02040502050505030304" pitchFamily="18" charset="0"/>
              </a:rPr>
              <a:t>Considerations, tricks, and tips for an individual new to cellphones</a:t>
            </a:r>
          </a:p>
        </p:txBody>
      </p:sp>
      <p:pic>
        <p:nvPicPr>
          <p:cNvPr id="7" name="Picture 6" descr="A person holding his hand up&#10;&#10;Description automatically generated with low confidence">
            <a:extLst>
              <a:ext uri="{FF2B5EF4-FFF2-40B4-BE49-F238E27FC236}">
                <a16:creationId xmlns:a16="http://schemas.microsoft.com/office/drawing/2014/main" id="{304DF629-534C-A049-5F0F-FADCEFEFA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07654" y="364227"/>
            <a:ext cx="3931920" cy="2742514"/>
          </a:xfrm>
          <a:prstGeom prst="rect">
            <a:avLst/>
          </a:prstGeom>
        </p:spPr>
      </p:pic>
      <p:sp>
        <p:nvSpPr>
          <p:cNvPr id="30" name="sketch line">
            <a:extLst>
              <a:ext uri="{FF2B5EF4-FFF2-40B4-BE49-F238E27FC236}">
                <a16:creationId xmlns:a16="http://schemas.microsoft.com/office/drawing/2014/main" id="{35BC54F7-1315-4D6C-9420-A5BF0CDDB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475" y="4252192"/>
            <a:ext cx="4056549" cy="18288"/>
          </a:xfrm>
          <a:custGeom>
            <a:avLst/>
            <a:gdLst>
              <a:gd name="connsiteX0" fmla="*/ 0 w 4056549"/>
              <a:gd name="connsiteY0" fmla="*/ 0 h 18288"/>
              <a:gd name="connsiteX1" fmla="*/ 676092 w 4056549"/>
              <a:gd name="connsiteY1" fmla="*/ 0 h 18288"/>
              <a:gd name="connsiteX2" fmla="*/ 1271052 w 4056549"/>
              <a:gd name="connsiteY2" fmla="*/ 0 h 18288"/>
              <a:gd name="connsiteX3" fmla="*/ 1947144 w 4056549"/>
              <a:gd name="connsiteY3" fmla="*/ 0 h 18288"/>
              <a:gd name="connsiteX4" fmla="*/ 2501539 w 4056549"/>
              <a:gd name="connsiteY4" fmla="*/ 0 h 18288"/>
              <a:gd name="connsiteX5" fmla="*/ 3137065 w 4056549"/>
              <a:gd name="connsiteY5" fmla="*/ 0 h 18288"/>
              <a:gd name="connsiteX6" fmla="*/ 4056549 w 4056549"/>
              <a:gd name="connsiteY6" fmla="*/ 0 h 18288"/>
              <a:gd name="connsiteX7" fmla="*/ 4056549 w 4056549"/>
              <a:gd name="connsiteY7" fmla="*/ 18288 h 18288"/>
              <a:gd name="connsiteX8" fmla="*/ 3380458 w 4056549"/>
              <a:gd name="connsiteY8" fmla="*/ 18288 h 18288"/>
              <a:gd name="connsiteX9" fmla="*/ 2663801 w 4056549"/>
              <a:gd name="connsiteY9" fmla="*/ 18288 h 18288"/>
              <a:gd name="connsiteX10" fmla="*/ 2068840 w 4056549"/>
              <a:gd name="connsiteY10" fmla="*/ 18288 h 18288"/>
              <a:gd name="connsiteX11" fmla="*/ 1311618 w 4056549"/>
              <a:gd name="connsiteY11" fmla="*/ 18288 h 18288"/>
              <a:gd name="connsiteX12" fmla="*/ 716657 w 4056549"/>
              <a:gd name="connsiteY12" fmla="*/ 18288 h 18288"/>
              <a:gd name="connsiteX13" fmla="*/ 0 w 4056549"/>
              <a:gd name="connsiteY13" fmla="*/ 18288 h 18288"/>
              <a:gd name="connsiteX14" fmla="*/ 0 w 4056549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56549" h="18288" fill="none" extrusionOk="0">
                <a:moveTo>
                  <a:pt x="0" y="0"/>
                </a:moveTo>
                <a:cubicBezTo>
                  <a:pt x="324395" y="-12272"/>
                  <a:pt x="437185" y="20747"/>
                  <a:pt x="676092" y="0"/>
                </a:cubicBezTo>
                <a:cubicBezTo>
                  <a:pt x="914999" y="-20747"/>
                  <a:pt x="980886" y="20074"/>
                  <a:pt x="1271052" y="0"/>
                </a:cubicBezTo>
                <a:cubicBezTo>
                  <a:pt x="1561218" y="-20074"/>
                  <a:pt x="1609815" y="19965"/>
                  <a:pt x="1947144" y="0"/>
                </a:cubicBezTo>
                <a:cubicBezTo>
                  <a:pt x="2284473" y="-19965"/>
                  <a:pt x="2317816" y="-23682"/>
                  <a:pt x="2501539" y="0"/>
                </a:cubicBezTo>
                <a:cubicBezTo>
                  <a:pt x="2685262" y="23682"/>
                  <a:pt x="2879461" y="12712"/>
                  <a:pt x="3137065" y="0"/>
                </a:cubicBezTo>
                <a:cubicBezTo>
                  <a:pt x="3394669" y="-12712"/>
                  <a:pt x="3618306" y="-41742"/>
                  <a:pt x="4056549" y="0"/>
                </a:cubicBezTo>
                <a:cubicBezTo>
                  <a:pt x="4056201" y="6465"/>
                  <a:pt x="4056979" y="10922"/>
                  <a:pt x="4056549" y="18288"/>
                </a:cubicBezTo>
                <a:cubicBezTo>
                  <a:pt x="3807729" y="-7540"/>
                  <a:pt x="3536237" y="12619"/>
                  <a:pt x="3380458" y="18288"/>
                </a:cubicBezTo>
                <a:cubicBezTo>
                  <a:pt x="3224679" y="23957"/>
                  <a:pt x="2967497" y="23368"/>
                  <a:pt x="2663801" y="18288"/>
                </a:cubicBezTo>
                <a:cubicBezTo>
                  <a:pt x="2360105" y="13208"/>
                  <a:pt x="2359716" y="-8821"/>
                  <a:pt x="2068840" y="18288"/>
                </a:cubicBezTo>
                <a:cubicBezTo>
                  <a:pt x="1777964" y="45397"/>
                  <a:pt x="1641909" y="31681"/>
                  <a:pt x="1311618" y="18288"/>
                </a:cubicBezTo>
                <a:cubicBezTo>
                  <a:pt x="981327" y="4895"/>
                  <a:pt x="990410" y="11155"/>
                  <a:pt x="716657" y="18288"/>
                </a:cubicBezTo>
                <a:cubicBezTo>
                  <a:pt x="442904" y="25421"/>
                  <a:pt x="330722" y="13665"/>
                  <a:pt x="0" y="18288"/>
                </a:cubicBezTo>
                <a:cubicBezTo>
                  <a:pt x="75" y="12069"/>
                  <a:pt x="515" y="5650"/>
                  <a:pt x="0" y="0"/>
                </a:cubicBezTo>
                <a:close/>
              </a:path>
              <a:path w="4056549" h="18288" stroke="0" extrusionOk="0">
                <a:moveTo>
                  <a:pt x="0" y="0"/>
                </a:moveTo>
                <a:cubicBezTo>
                  <a:pt x="175099" y="13469"/>
                  <a:pt x="459673" y="14529"/>
                  <a:pt x="594961" y="0"/>
                </a:cubicBezTo>
                <a:cubicBezTo>
                  <a:pt x="730249" y="-14529"/>
                  <a:pt x="873178" y="22015"/>
                  <a:pt x="1149356" y="0"/>
                </a:cubicBezTo>
                <a:cubicBezTo>
                  <a:pt x="1425534" y="-22015"/>
                  <a:pt x="1498871" y="-21513"/>
                  <a:pt x="1744316" y="0"/>
                </a:cubicBezTo>
                <a:cubicBezTo>
                  <a:pt x="1989761" y="21513"/>
                  <a:pt x="2112991" y="-46"/>
                  <a:pt x="2420408" y="0"/>
                </a:cubicBezTo>
                <a:cubicBezTo>
                  <a:pt x="2727825" y="46"/>
                  <a:pt x="2880256" y="-10040"/>
                  <a:pt x="3137065" y="0"/>
                </a:cubicBezTo>
                <a:cubicBezTo>
                  <a:pt x="3393874" y="10040"/>
                  <a:pt x="3704325" y="-6685"/>
                  <a:pt x="4056549" y="0"/>
                </a:cubicBezTo>
                <a:cubicBezTo>
                  <a:pt x="4055732" y="6895"/>
                  <a:pt x="4055770" y="11206"/>
                  <a:pt x="4056549" y="18288"/>
                </a:cubicBezTo>
                <a:cubicBezTo>
                  <a:pt x="3812770" y="11959"/>
                  <a:pt x="3533996" y="-5717"/>
                  <a:pt x="3299327" y="18288"/>
                </a:cubicBezTo>
                <a:cubicBezTo>
                  <a:pt x="3064658" y="42293"/>
                  <a:pt x="2940381" y="24492"/>
                  <a:pt x="2744931" y="18288"/>
                </a:cubicBezTo>
                <a:cubicBezTo>
                  <a:pt x="2549481" y="12084"/>
                  <a:pt x="2252169" y="51841"/>
                  <a:pt x="1987709" y="18288"/>
                </a:cubicBezTo>
                <a:cubicBezTo>
                  <a:pt x="1723249" y="-15265"/>
                  <a:pt x="1438946" y="3423"/>
                  <a:pt x="1230487" y="18288"/>
                </a:cubicBezTo>
                <a:cubicBezTo>
                  <a:pt x="1022028" y="33153"/>
                  <a:pt x="795957" y="18596"/>
                  <a:pt x="676092" y="18288"/>
                </a:cubicBezTo>
                <a:cubicBezTo>
                  <a:pt x="556227" y="17980"/>
                  <a:pt x="334853" y="39451"/>
                  <a:pt x="0" y="18288"/>
                </a:cubicBezTo>
                <a:cubicBezTo>
                  <a:pt x="95" y="14343"/>
                  <a:pt x="742" y="686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erson, indoor, orange&#10;&#10;Description automatically generated">
            <a:extLst>
              <a:ext uri="{FF2B5EF4-FFF2-40B4-BE49-F238E27FC236}">
                <a16:creationId xmlns:a16="http://schemas.microsoft.com/office/drawing/2014/main" id="{C130B9FA-B505-0AA0-C46F-190498292B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907654" y="3592052"/>
            <a:ext cx="3931920" cy="26245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47D1CD-BA71-2536-5B98-4BE9CC24722B}"/>
              </a:ext>
            </a:extLst>
          </p:cNvPr>
          <p:cNvSpPr txBox="1"/>
          <p:nvPr/>
        </p:nvSpPr>
        <p:spPr>
          <a:xfrm>
            <a:off x="9652758" y="2906686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tasnimnews.com/en/news/2017/01/23/1304904/meditation-music-may-help-reverse-early-memory-loss-in-adult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055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7EE196-D17C-2D73-207C-C6B78FDBE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>
                <a:solidFill>
                  <a:schemeClr val="accent2"/>
                </a:solidFill>
              </a:rPr>
              <a:t>Now look at what apps are left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33990-2582-09D3-587F-1AFA5CF70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Fix notifications</a:t>
            </a:r>
          </a:p>
          <a:p>
            <a:r>
              <a:rPr lang="en-US" sz="2400">
                <a:solidFill>
                  <a:schemeClr val="accent2"/>
                </a:solidFill>
              </a:rPr>
              <a:t>Only the most critical notifications like voicemail or text received should be left on</a:t>
            </a:r>
          </a:p>
          <a:p>
            <a:r>
              <a:rPr lang="en-US" sz="2400">
                <a:solidFill>
                  <a:schemeClr val="accent2"/>
                </a:solidFill>
              </a:rPr>
              <a:t>Notifications cause pop ups that seniors often </a:t>
            </a:r>
          </a:p>
          <a:p>
            <a:pPr marL="0" indent="0">
              <a:buNone/>
            </a:pPr>
            <a:r>
              <a:rPr lang="en-US" sz="2400">
                <a:solidFill>
                  <a:schemeClr val="accent2"/>
                </a:solidFill>
              </a:rPr>
              <a:t>   don’t know how to get rid of</a:t>
            </a:r>
          </a:p>
          <a:p>
            <a:r>
              <a:rPr lang="en-US" sz="2400">
                <a:solidFill>
                  <a:schemeClr val="accent2"/>
                </a:solidFill>
              </a:rPr>
              <a:t>Notifications can lead a person to believe that they are being asked to do something, or that there is a problem.</a:t>
            </a:r>
          </a:p>
          <a:p>
            <a:endParaRPr lang="en-US" sz="2200"/>
          </a:p>
        </p:txBody>
      </p:sp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8ADD7481-90BC-643E-8726-CC94A9A85E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2" r="10849" b="-1"/>
          <a:stretch/>
        </p:blipFill>
        <p:spPr>
          <a:xfrm rot="5400000">
            <a:off x="7597934" y="2171700"/>
            <a:ext cx="4096512" cy="394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94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6CAED0A-2A45-4C9C-BCDD-21A8A092C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ABA726-E8B4-568A-144B-D576185B5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>
                <a:solidFill>
                  <a:schemeClr val="accent2"/>
                </a:solidFill>
              </a:rPr>
              <a:t>Adjust the display for easy reading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9BBD573-D64C-F620-0622-6D4886DCC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974" y="2344995"/>
            <a:ext cx="5023448" cy="3853504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chemeClr val="accent2"/>
                </a:solidFill>
              </a:rPr>
              <a:t>Brightness, dark or light theme, night light, styles, color saturation, font size, display size etc.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D8C5D87-C2CE-2F97-9743-D4514D031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" b="-2"/>
          <a:stretch/>
        </p:blipFill>
        <p:spPr>
          <a:xfrm rot="5400000">
            <a:off x="4969936" y="3007870"/>
            <a:ext cx="3639451" cy="2741805"/>
          </a:xfrm>
          <a:prstGeom prst="rect">
            <a:avLst/>
          </a:prstGeom>
        </p:spPr>
      </p:pic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3A9C5C3E-9692-20CE-BF20-DDFB06E517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" b="2"/>
          <a:stretch/>
        </p:blipFill>
        <p:spPr>
          <a:xfrm rot="5400000">
            <a:off x="7964700" y="3006962"/>
            <a:ext cx="3639451" cy="274362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09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4ACD1C-3381-D9AD-4288-1183FE566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000">
                <a:solidFill>
                  <a:schemeClr val="accent2"/>
                </a:solidFill>
              </a:rPr>
              <a:t>Accessibility Settings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7C2077A-857D-082C-0645-82EBCB92C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chemeClr val="accent2"/>
                </a:solidFill>
              </a:rPr>
              <a:t>Screen readers for low vision</a:t>
            </a:r>
          </a:p>
          <a:p>
            <a:pPr marL="0" indent="0">
              <a:buNone/>
            </a:pPr>
            <a:r>
              <a:rPr lang="en-US" sz="2400">
                <a:solidFill>
                  <a:schemeClr val="accent2"/>
                </a:solidFill>
              </a:rPr>
              <a:t>Closed captioning for hearing</a:t>
            </a:r>
          </a:p>
          <a:p>
            <a:pPr marL="0" indent="0">
              <a:buNone/>
            </a:pPr>
            <a:r>
              <a:rPr lang="en-US" sz="2400">
                <a:solidFill>
                  <a:schemeClr val="accent2"/>
                </a:solidFill>
              </a:rPr>
              <a:t> loss</a:t>
            </a:r>
          </a:p>
          <a:p>
            <a:pPr marL="0" indent="0">
              <a:buNone/>
            </a:pPr>
            <a:r>
              <a:rPr lang="en-US" sz="2400">
                <a:solidFill>
                  <a:schemeClr val="accent2"/>
                </a:solidFill>
              </a:rPr>
              <a:t>Change height of keyboard</a:t>
            </a:r>
          </a:p>
          <a:p>
            <a:pPr marL="0" indent="0">
              <a:buNone/>
            </a:pPr>
            <a:r>
              <a:rPr lang="en-US" sz="2400">
                <a:solidFill>
                  <a:schemeClr val="accent2"/>
                </a:solidFill>
              </a:rPr>
              <a:t>Accessibility man icon handy</a:t>
            </a:r>
          </a:p>
          <a:p>
            <a:pPr marL="0" indent="0">
              <a:buNone/>
            </a:pPr>
            <a:r>
              <a:rPr lang="en-US" sz="2400">
                <a:solidFill>
                  <a:schemeClr val="accent2"/>
                </a:solidFill>
              </a:rPr>
              <a:t>for those with tactile difficulties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58165C4B-1C1B-5372-438C-40534E432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22824" y="1590528"/>
            <a:ext cx="5577840" cy="4183380"/>
          </a:xfrm>
          <a:prstGeom prst="rect">
            <a:avLst/>
          </a:prstGeom>
        </p:spPr>
      </p:pic>
      <p:pic>
        <p:nvPicPr>
          <p:cNvPr id="7" name="Picture 6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39184686-6F53-83F1-2A0B-8922FD0559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02939" y="2022987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9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845E58-743E-A248-BBBD-292A24FD3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>
                <a:solidFill>
                  <a:srgbClr val="ED7D31"/>
                </a:solidFill>
              </a:rPr>
              <a:t>Think about downloading the G Board App 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EC5A168-04DD-4838-DDE1-0B851663A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ED7D31"/>
                </a:solidFill>
              </a:rPr>
              <a:t>This will allow the user to write emails and texts using their voice</a:t>
            </a:r>
          </a:p>
        </p:txBody>
      </p:sp>
      <p:pic>
        <p:nvPicPr>
          <p:cNvPr id="7" name="Content Placeholder 6" descr="Text, application&#10;&#10;Description automatically generated">
            <a:extLst>
              <a:ext uri="{FF2B5EF4-FFF2-40B4-BE49-F238E27FC236}">
                <a16:creationId xmlns:a16="http://schemas.microsoft.com/office/drawing/2014/main" id="{D3DF3FFF-E03F-83BC-EEA6-EC28DF880D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11"/>
          <a:stretch/>
        </p:blipFill>
        <p:spPr>
          <a:xfrm>
            <a:off x="5523749" y="593872"/>
            <a:ext cx="5930354" cy="5912435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26391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5D4CA8-C772-B2C0-E104-FE47EB60E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Think about the screen lock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C2655-ED28-A794-C5E1-16BBC5540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lnSpcReduction="10000"/>
          </a:bodyPr>
          <a:lstStyle/>
          <a:p>
            <a:r>
              <a:rPr lang="en-US">
                <a:solidFill>
                  <a:schemeClr val="accent2"/>
                </a:solidFill>
              </a:rPr>
              <a:t>Seniors &amp; people with disability often have difficulty getting the phone unlocked to use.</a:t>
            </a:r>
          </a:p>
          <a:p>
            <a:r>
              <a:rPr lang="en-US">
                <a:solidFill>
                  <a:schemeClr val="accent2"/>
                </a:solidFill>
              </a:rPr>
              <a:t>They may not remember the 4-digit code or how facial recognition works.</a:t>
            </a:r>
          </a:p>
          <a:p>
            <a:r>
              <a:rPr lang="en-US">
                <a:solidFill>
                  <a:schemeClr val="accent2"/>
                </a:solidFill>
              </a:rPr>
              <a:t>If the senior is not going to do banking or enter any sensitive information into the phone, then it </a:t>
            </a:r>
            <a:r>
              <a:rPr lang="en-US" i="1">
                <a:solidFill>
                  <a:schemeClr val="accent2"/>
                </a:solidFill>
              </a:rPr>
              <a:t>may</a:t>
            </a:r>
            <a:r>
              <a:rPr lang="en-US">
                <a:solidFill>
                  <a:schemeClr val="accent2"/>
                </a:solidFill>
              </a:rPr>
              <a:t> work better to take security off</a:t>
            </a:r>
          </a:p>
          <a:p>
            <a:r>
              <a:rPr lang="en-US">
                <a:solidFill>
                  <a:schemeClr val="accent2"/>
                </a:solidFill>
              </a:rPr>
              <a:t>No security is an advantage in medical emergencies</a:t>
            </a:r>
          </a:p>
          <a:p>
            <a:r>
              <a:rPr lang="en-US">
                <a:solidFill>
                  <a:schemeClr val="accent2"/>
                </a:solidFill>
              </a:rPr>
              <a:t>This is a judgment call based on the individual</a:t>
            </a:r>
          </a:p>
        </p:txBody>
      </p:sp>
    </p:spTree>
    <p:extLst>
      <p:ext uri="{BB962C8B-B14F-4D97-AF65-F5344CB8AC3E}">
        <p14:creationId xmlns:p14="http://schemas.microsoft.com/office/powerpoint/2010/main" val="2454822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758DE8-5A76-D103-EF66-2FA1C1ABB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>
                <a:solidFill>
                  <a:schemeClr val="accent2"/>
                </a:solidFill>
              </a:rPr>
              <a:t>Contacts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B0CC6-C94F-D62A-6B48-4CE35EB8F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After adding the necessary contacts, look for a three-dot option or dropdown that allows you to add to the home screen. This way, the individual merely touches the person they want to call.</a:t>
            </a:r>
          </a:p>
          <a:p>
            <a:endParaRPr lang="en-US" sz="2200"/>
          </a:p>
        </p:txBody>
      </p:sp>
      <p:pic>
        <p:nvPicPr>
          <p:cNvPr id="5" name="Picture 4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FF5E2CD8-9F53-BA8D-61BB-80F3332AB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96952" y="1381885"/>
            <a:ext cx="6731267" cy="50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68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2B436D-D03F-5975-3648-9880CB518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000">
                <a:solidFill>
                  <a:schemeClr val="accent2"/>
                </a:solidFill>
              </a:rPr>
              <a:t>Enable Google Speak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0F245E-0A5B-28DF-F662-74047D644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218" y="2692909"/>
            <a:ext cx="4971522" cy="3547872"/>
          </a:xfrm>
        </p:spPr>
        <p:txBody>
          <a:bodyPr anchor="t">
            <a:norm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The individual can tap the microphone and then search Google by speaking, rather than typing</a:t>
            </a:r>
          </a:p>
        </p:txBody>
      </p:sp>
      <p:pic>
        <p:nvPicPr>
          <p:cNvPr id="6" name="Picture 5" descr="A picture containing text, monitor, electronics, close&#10;&#10;Description automatically generated">
            <a:extLst>
              <a:ext uri="{FF2B5EF4-FFF2-40B4-BE49-F238E27FC236}">
                <a16:creationId xmlns:a16="http://schemas.microsoft.com/office/drawing/2014/main" id="{BCD88960-9F72-E23E-FF6F-4A8F1ED72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58740" y="1381886"/>
            <a:ext cx="6399276" cy="479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03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4D4D3-9E47-DE34-246D-7E97D339F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Use a ring tone that sounds familiar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B46B3-23F7-A4EB-15D7-0B8F9AA72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solidFill>
                  <a:schemeClr val="accent2"/>
                </a:solidFill>
              </a:rPr>
              <a:t>Many of the tech-averse will have no idea what’s happening if their phone starts playing a harp</a:t>
            </a:r>
          </a:p>
          <a:p>
            <a:r>
              <a:rPr lang="en-US">
                <a:solidFill>
                  <a:schemeClr val="accent2"/>
                </a:solidFill>
              </a:rPr>
              <a:t>Make the incoming call ringer sound like a landline</a:t>
            </a:r>
          </a:p>
          <a:p>
            <a:r>
              <a:rPr lang="en-US">
                <a:solidFill>
                  <a:schemeClr val="accent2"/>
                </a:solidFill>
              </a:rPr>
              <a:t>Texts can be a simple ding</a:t>
            </a:r>
          </a:p>
          <a:p>
            <a:r>
              <a:rPr lang="en-US">
                <a:solidFill>
                  <a:schemeClr val="accent2"/>
                </a:solidFill>
              </a:rPr>
              <a:t>Set the alarm tone to sound like an alarm clock</a:t>
            </a:r>
          </a:p>
          <a:p>
            <a:r>
              <a:rPr lang="en-US">
                <a:solidFill>
                  <a:schemeClr val="accent2"/>
                </a:solidFill>
              </a:rPr>
              <a:t>Think about how the person will intuitively </a:t>
            </a:r>
          </a:p>
          <a:p>
            <a:pPr marL="0" indent="0">
              <a:buNone/>
            </a:pPr>
            <a:r>
              <a:rPr lang="en-US">
                <a:solidFill>
                  <a:schemeClr val="accent2"/>
                </a:solidFill>
              </a:rPr>
              <a:t>understand what a tone represents</a:t>
            </a:r>
          </a:p>
          <a:p>
            <a:r>
              <a:rPr lang="en-US">
                <a:solidFill>
                  <a:schemeClr val="accent2"/>
                </a:solidFill>
              </a:rPr>
              <a:t>Adjust volume to the individual’s needs</a:t>
            </a:r>
          </a:p>
          <a:p>
            <a:r>
              <a:rPr lang="en-US">
                <a:solidFill>
                  <a:schemeClr val="accent2"/>
                </a:solidFill>
              </a:rPr>
              <a:t>Use vibrate and/or flash if appropriate</a:t>
            </a:r>
          </a:p>
        </p:txBody>
      </p:sp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24A8B4AF-1F62-285C-8877-AB85C3358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83268" y="3567096"/>
            <a:ext cx="3708732" cy="292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56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24B65A-22BA-960E-7B62-F067213BB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600">
                <a:solidFill>
                  <a:schemeClr val="accent2"/>
                </a:solidFill>
              </a:rPr>
              <a:t>Consider location sharing</a:t>
            </a:r>
          </a:p>
        </p:txBody>
      </p:sp>
      <p:sp>
        <p:nvSpPr>
          <p:cNvPr id="308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3DF1C-59BB-BE52-75D8-6583917B6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Go to the settings on Google Maps and enable sharing, choosing who the location should be shared with.</a:t>
            </a:r>
          </a:p>
          <a:p>
            <a:r>
              <a:rPr lang="en-US" sz="2400">
                <a:solidFill>
                  <a:schemeClr val="accent2"/>
                </a:solidFill>
              </a:rPr>
              <a:t>This is a setting that should be thoroughly discussed and agreed upon with the individual – everybody has the right to privacy.</a:t>
            </a:r>
          </a:p>
          <a:p>
            <a:endParaRPr lang="en-US" sz="2200"/>
          </a:p>
          <a:p>
            <a:endParaRPr lang="en-US" sz="2200"/>
          </a:p>
        </p:txBody>
      </p:sp>
      <p:pic>
        <p:nvPicPr>
          <p:cNvPr id="3076" name="Picture 4" descr="Google maps - Free social media icons">
            <a:extLst>
              <a:ext uri="{FF2B5EF4-FFF2-40B4-BE49-F238E27FC236}">
                <a16:creationId xmlns:a16="http://schemas.microsoft.com/office/drawing/2014/main" id="{7EC4ADD5-F694-BBA8-251A-532F3C99FF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0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850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38E3C8-DB70-66DB-810D-72C028DA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accent2"/>
                </a:solidFill>
              </a:rPr>
              <a:t>Pick ONE place the charger will be</a:t>
            </a:r>
          </a:p>
        </p:txBody>
      </p:sp>
      <p:sp>
        <p:nvSpPr>
          <p:cNvPr id="5129" name="Freeform: Shape 5128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4C06C-5FF4-14D1-AA21-BA52F7B77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11818" cy="435133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accent2"/>
                </a:solidFill>
              </a:rPr>
              <a:t>Choose something accessible</a:t>
            </a:r>
          </a:p>
          <a:p>
            <a:r>
              <a:rPr lang="en-US">
                <a:solidFill>
                  <a:schemeClr val="accent2"/>
                </a:solidFill>
              </a:rPr>
              <a:t>Avoid plugs that require bending over</a:t>
            </a:r>
          </a:p>
          <a:p>
            <a:r>
              <a:rPr lang="en-US">
                <a:solidFill>
                  <a:schemeClr val="accent2"/>
                </a:solidFill>
              </a:rPr>
              <a:t>Label the charger to remind the person what it’s for</a:t>
            </a:r>
          </a:p>
          <a:p>
            <a:r>
              <a:rPr lang="en-US">
                <a:solidFill>
                  <a:schemeClr val="accent2"/>
                </a:solidFill>
              </a:rPr>
              <a:t>Remind them to put it in their little phone purse and take it   when traveling or going to the hospital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5131" name="Oval 5130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3" name="Freeform: Shape 5132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122" name="Picture 2" descr="Mobile Phone Charger for E-Plus PDA 4 - IV / Pocket PDA">
            <a:extLst>
              <a:ext uri="{FF2B5EF4-FFF2-40B4-BE49-F238E27FC236}">
                <a16:creationId xmlns:a16="http://schemas.microsoft.com/office/drawing/2014/main" id="{B430C6A2-22F9-454F-974E-4AD79BC046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 bwMode="auto"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5" name="Freeform: Shape 5134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5137" name="Straight Connector 5136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9" name="Freeform: Shape 5138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41" name="Freeform: Shape 5140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13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C97CD-BD53-34B9-FEB4-E5504D327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Barriers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C04A6-740F-7CA2-BB74-ABA4D0787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accent2"/>
                </a:solidFill>
              </a:rPr>
              <a:t>The tech gap</a:t>
            </a:r>
          </a:p>
          <a:p>
            <a:r>
              <a:rPr lang="en-US">
                <a:solidFill>
                  <a:schemeClr val="accent2"/>
                </a:solidFill>
              </a:rPr>
              <a:t>Negative opinions about social media</a:t>
            </a:r>
          </a:p>
          <a:p>
            <a:r>
              <a:rPr lang="en-US">
                <a:solidFill>
                  <a:schemeClr val="accent2"/>
                </a:solidFill>
              </a:rPr>
              <a:t>Resistance to new/fear of unknown</a:t>
            </a:r>
          </a:p>
          <a:p>
            <a:r>
              <a:rPr lang="en-US">
                <a:solidFill>
                  <a:schemeClr val="accent2"/>
                </a:solidFill>
              </a:rPr>
              <a:t>Fear about internet safety</a:t>
            </a:r>
          </a:p>
          <a:p>
            <a:r>
              <a:rPr lang="en-US">
                <a:solidFill>
                  <a:schemeClr val="accent2"/>
                </a:solidFill>
              </a:rPr>
              <a:t>Fear of breaking the device</a:t>
            </a:r>
          </a:p>
          <a:p>
            <a:r>
              <a:rPr lang="en-US">
                <a:solidFill>
                  <a:schemeClr val="accent2"/>
                </a:solidFill>
              </a:rPr>
              <a:t>Memory challenges</a:t>
            </a:r>
          </a:p>
          <a:p>
            <a:r>
              <a:rPr lang="en-US">
                <a:solidFill>
                  <a:schemeClr val="accent2"/>
                </a:solidFill>
              </a:rPr>
              <a:t>Physical challenges – low vision, lowered tactile functioning, hearing loss</a:t>
            </a:r>
          </a:p>
          <a:p>
            <a:r>
              <a:rPr lang="en-US">
                <a:solidFill>
                  <a:schemeClr val="accent2"/>
                </a:solidFill>
              </a:rPr>
              <a:t>Cost</a:t>
            </a:r>
          </a:p>
          <a:p>
            <a:r>
              <a:rPr lang="en-US">
                <a:solidFill>
                  <a:schemeClr val="accent2"/>
                </a:solidFill>
              </a:rPr>
              <a:t>Negative past experiences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59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284697-2CBF-A3E2-3B36-C0D1F8970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en-US" sz="5400">
                <a:solidFill>
                  <a:schemeClr val="accent2"/>
                </a:solidFill>
              </a:rPr>
              <a:t>Emergency info/medical info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ed and black rectangle&#10;&#10;Description automatically generated with low confidence">
            <a:extLst>
              <a:ext uri="{FF2B5EF4-FFF2-40B4-BE49-F238E27FC236}">
                <a16:creationId xmlns:a16="http://schemas.microsoft.com/office/drawing/2014/main" id="{DF115729-0D69-DBBC-E973-5641E02CFD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721" r="2783" b="-1"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641C9-CABE-31AA-CD43-620856C85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anchor="t">
            <a:no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Add important doctors, like a GP or cardiologist</a:t>
            </a:r>
          </a:p>
          <a:p>
            <a:r>
              <a:rPr lang="en-US" sz="2400">
                <a:solidFill>
                  <a:schemeClr val="accent2"/>
                </a:solidFill>
              </a:rPr>
              <a:t>Add medication list (dated) and pharmacy</a:t>
            </a:r>
          </a:p>
          <a:p>
            <a:r>
              <a:rPr lang="en-US" sz="2400">
                <a:solidFill>
                  <a:schemeClr val="accent2"/>
                </a:solidFill>
              </a:rPr>
              <a:t>Add allergies and blood type</a:t>
            </a:r>
          </a:p>
          <a:p>
            <a:r>
              <a:rPr lang="en-US" sz="2400">
                <a:solidFill>
                  <a:schemeClr val="accent2"/>
                </a:solidFill>
              </a:rPr>
              <a:t>Add important notes about your loved one. </a:t>
            </a:r>
          </a:p>
          <a:p>
            <a:r>
              <a:rPr lang="en-US" sz="2400">
                <a:solidFill>
                  <a:schemeClr val="accent2"/>
                </a:solidFill>
              </a:rPr>
              <a:t>Family contacts and POAs</a:t>
            </a:r>
          </a:p>
          <a:p>
            <a:r>
              <a:rPr lang="en-US" sz="2400">
                <a:solidFill>
                  <a:schemeClr val="accent2"/>
                </a:solidFill>
              </a:rPr>
              <a:t>If the phone is unlocked, EMS and medical personnel will be able to access the information</a:t>
            </a:r>
          </a:p>
          <a:p>
            <a:r>
              <a:rPr lang="en-US" sz="2400">
                <a:solidFill>
                  <a:schemeClr val="accent2"/>
                </a:solidFill>
              </a:rPr>
              <a:t>Do not add Medicare number or SSN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4E7904-2D26-4B8F-59A3-79BEFD78EB04}"/>
              </a:ext>
            </a:extLst>
          </p:cNvPr>
          <p:cNvSpPr txBox="1"/>
          <p:nvPr/>
        </p:nvSpPr>
        <p:spPr>
          <a:xfrm>
            <a:off x="9562754" y="6657945"/>
            <a:ext cx="2629246" cy="20005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freepngimg.com/png/28032-red-cross-h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727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E54382-5142-FC31-3047-EFCFB4286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en-US" sz="5400">
                <a:solidFill>
                  <a:schemeClr val="accent2"/>
                </a:solidFill>
              </a:rPr>
              <a:t>Security</a:t>
            </a:r>
          </a:p>
        </p:txBody>
      </p:sp>
      <p:sp>
        <p:nvSpPr>
          <p:cNvPr id="4107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Malwarebytes - Wikiwand">
            <a:extLst>
              <a:ext uri="{FF2B5EF4-FFF2-40B4-BE49-F238E27FC236}">
                <a16:creationId xmlns:a16="http://schemas.microsoft.com/office/drawing/2014/main" id="{873F1AFE-9A13-CDB3-7A38-244A26D0B6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" r="10906" b="2"/>
          <a:stretch/>
        </p:blipFill>
        <p:spPr bwMode="auto">
          <a:xfrm>
            <a:off x="206732" y="2229968"/>
            <a:ext cx="2142573" cy="2170735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9B3E1-67E3-4688-2643-051AFDE37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anchor="t">
            <a:norm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If you are concerned with phishing and malware: Malware Bytes,  or spam calls: </a:t>
            </a:r>
            <a:r>
              <a:rPr lang="en-US" sz="2400" err="1">
                <a:solidFill>
                  <a:schemeClr val="accent2"/>
                </a:solidFill>
              </a:rPr>
              <a:t>Robokiller</a:t>
            </a:r>
            <a:endParaRPr lang="en-US" sz="2400">
              <a:solidFill>
                <a:schemeClr val="accent2"/>
              </a:solidFill>
            </a:endParaRPr>
          </a:p>
          <a:p>
            <a:r>
              <a:rPr lang="en-US" sz="2400">
                <a:solidFill>
                  <a:schemeClr val="accent2"/>
                </a:solidFill>
              </a:rPr>
              <a:t>Educate on basic security: SS # and Medicare #</a:t>
            </a:r>
          </a:p>
          <a:p>
            <a:r>
              <a:rPr lang="en-US" sz="2400">
                <a:solidFill>
                  <a:schemeClr val="accent2"/>
                </a:solidFill>
              </a:rPr>
              <a:t>In doubt/confused/being threatened/don’t know what it is? STOP and HANG Up - call your go-to tech person</a:t>
            </a:r>
          </a:p>
          <a:p>
            <a:r>
              <a:rPr lang="en-US" sz="2400">
                <a:solidFill>
                  <a:schemeClr val="accent2"/>
                </a:solidFill>
              </a:rPr>
              <a:t>If the individual consents, allow the POA to have passwords to monitor emails </a:t>
            </a:r>
            <a:r>
              <a:rPr lang="en-US" sz="2400" err="1">
                <a:solidFill>
                  <a:schemeClr val="accent2"/>
                </a:solidFill>
              </a:rPr>
              <a:t>etc</a:t>
            </a:r>
            <a:endParaRPr lang="en-US" sz="2400">
              <a:solidFill>
                <a:schemeClr val="accent2"/>
              </a:solidFill>
            </a:endParaRPr>
          </a:p>
        </p:txBody>
      </p:sp>
      <p:pic>
        <p:nvPicPr>
          <p:cNvPr id="1028" name="Picture 4" descr="RoboKiller - Robocall Blocker - Apps on Google Play">
            <a:extLst>
              <a:ext uri="{FF2B5EF4-FFF2-40B4-BE49-F238E27FC236}">
                <a16:creationId xmlns:a16="http://schemas.microsoft.com/office/drawing/2014/main" id="{32CFC403-1213-A7A1-E8EF-3E12B9885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037" y="404299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907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2C8BAF-4E28-AB02-F2F9-36AC56F47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3400">
                <a:solidFill>
                  <a:schemeClr val="accent2"/>
                </a:solidFill>
              </a:rPr>
              <a:t>Arrange the screen in a way that makes sense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979CB-6D7A-2D3C-4319-9957CF3B8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Institute some kind of order to the apps you have decided to keep.</a:t>
            </a:r>
          </a:p>
          <a:p>
            <a:r>
              <a:rPr lang="en-US" sz="2400">
                <a:solidFill>
                  <a:schemeClr val="accent2"/>
                </a:solidFill>
              </a:rPr>
              <a:t>Make sure all apps are logged into, home address set on maps, </a:t>
            </a:r>
            <a:r>
              <a:rPr lang="en-US" sz="2400" err="1">
                <a:solidFill>
                  <a:schemeClr val="accent2"/>
                </a:solidFill>
              </a:rPr>
              <a:t>etc</a:t>
            </a:r>
            <a:endParaRPr lang="en-US" sz="2400">
              <a:solidFill>
                <a:schemeClr val="accent2"/>
              </a:solidFill>
            </a:endParaRPr>
          </a:p>
          <a:p>
            <a:endParaRPr lang="en-US" sz="2200"/>
          </a:p>
        </p:txBody>
      </p:sp>
      <p:pic>
        <p:nvPicPr>
          <p:cNvPr id="5" name="Picture 4" descr="A picture containing text, indoor, electronics, set&#10;&#10;Description automatically generated">
            <a:extLst>
              <a:ext uri="{FF2B5EF4-FFF2-40B4-BE49-F238E27FC236}">
                <a16:creationId xmlns:a16="http://schemas.microsoft.com/office/drawing/2014/main" id="{BE296763-6B9F-75C8-FBB2-DCF89EF59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7352" y="754292"/>
            <a:ext cx="7132555" cy="534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44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22C878-568A-6634-BA2A-BB6AF0080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>
                <a:solidFill>
                  <a:schemeClr val="accent2"/>
                </a:solidFill>
              </a:rPr>
              <a:t>Teaching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6E372-CEAC-88E7-F8A4-68529C12E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Don’t attempt everything at once!</a:t>
            </a:r>
          </a:p>
          <a:p>
            <a:r>
              <a:rPr lang="en-US" sz="2400">
                <a:solidFill>
                  <a:schemeClr val="accent2"/>
                </a:solidFill>
              </a:rPr>
              <a:t>It’s a phone, so start with making and answering calls and how to charge the phone.</a:t>
            </a:r>
          </a:p>
          <a:p>
            <a:r>
              <a:rPr lang="en-US" sz="2400">
                <a:solidFill>
                  <a:schemeClr val="accent2"/>
                </a:solidFill>
              </a:rPr>
              <a:t>Make sure they know how to get back to the home screen.</a:t>
            </a:r>
          </a:p>
          <a:p>
            <a:r>
              <a:rPr lang="en-US" sz="2400">
                <a:solidFill>
                  <a:schemeClr val="accent2"/>
                </a:solidFill>
              </a:rPr>
              <a:t>As a person becomes comfortable with one task, they will be more open to others. </a:t>
            </a:r>
          </a:p>
          <a:p>
            <a:r>
              <a:rPr lang="en-US" sz="2400">
                <a:solidFill>
                  <a:schemeClr val="accent2"/>
                </a:solidFill>
              </a:rPr>
              <a:t>Eventually, they will click on other icons and be willing to learn other things like texting, maps, social media.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25BF08-9357-3296-7864-19A19BD122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251" r="24031" b="-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0A262F-8E88-4E16-C99B-6693EE1F432F}"/>
              </a:ext>
            </a:extLst>
          </p:cNvPr>
          <p:cNvSpPr txBox="1"/>
          <p:nvPr/>
        </p:nvSpPr>
        <p:spPr>
          <a:xfrm>
            <a:off x="8812749" y="5990433"/>
            <a:ext cx="280397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inspiringbetterlife.blogspot.com/2012/04/when-confusion-reign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0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514F4A-77F9-CC69-F807-DFF7DB8F1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>
                <a:solidFill>
                  <a:schemeClr val="accent2"/>
                </a:solidFill>
              </a:rPr>
              <a:t>Learning Styles - VARK</a:t>
            </a:r>
          </a:p>
        </p:txBody>
      </p:sp>
      <p:sp>
        <p:nvSpPr>
          <p:cNvPr id="615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E0E61-C247-7480-D2AA-1BBF48CE4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i="0">
                <a:solidFill>
                  <a:schemeClr val="accent2"/>
                </a:solidFill>
                <a:effectLst/>
              </a:rPr>
              <a:t>Visual, Auditory, Reading, Kinesthetic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2"/>
                </a:solidFill>
              </a:rPr>
              <a:t>Pidgeon-holing has been proved unhelpful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2"/>
                </a:solidFill>
              </a:rPr>
              <a:t>What does Scuba Diving have to do with it?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i="0">
                <a:solidFill>
                  <a:schemeClr val="accent2"/>
                </a:solidFill>
                <a:effectLst/>
              </a:rPr>
              <a:t>The Professional Assoc of Dive Instructors (PADI) strategy of stacking can help a person better remember instructions and processes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US" b="0" i="0">
              <a:solidFill>
                <a:schemeClr val="accent2"/>
              </a:solidFill>
              <a:effectLst/>
            </a:endParaRPr>
          </a:p>
          <a:p>
            <a:endParaRPr lang="en-US" sz="2200"/>
          </a:p>
        </p:txBody>
      </p:sp>
      <p:pic>
        <p:nvPicPr>
          <p:cNvPr id="6146" name="Picture 2" descr="Master These Basic Scuba Diving Skills">
            <a:extLst>
              <a:ext uri="{FF2B5EF4-FFF2-40B4-BE49-F238E27FC236}">
                <a16:creationId xmlns:a16="http://schemas.microsoft.com/office/drawing/2014/main" id="{3FD95D75-0A7B-F06B-4AA9-B8814BB208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9" r="26696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157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37D85E-22AF-8477-508F-3F30CBB15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530352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000">
                <a:solidFill>
                  <a:schemeClr val="accent2"/>
                </a:solidFill>
              </a:rPr>
              <a:t>Make a cheat sheet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3E941-BE17-BE40-40BA-3C7223963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Compose some simple directions and make sure the person knows how to always get back to the home screen</a:t>
            </a:r>
          </a:p>
          <a:p>
            <a:r>
              <a:rPr lang="en-US" sz="2400">
                <a:solidFill>
                  <a:schemeClr val="accent2"/>
                </a:solidFill>
              </a:rPr>
              <a:t>Write up a list of basic “how</a:t>
            </a:r>
          </a:p>
          <a:p>
            <a:pPr marL="0" indent="0">
              <a:buNone/>
            </a:pPr>
            <a:r>
              <a:rPr lang="en-US" sz="2400">
                <a:solidFill>
                  <a:schemeClr val="accent2"/>
                </a:solidFill>
              </a:rPr>
              <a:t>    </a:t>
            </a:r>
            <a:r>
              <a:rPr lang="en-US" sz="2400" err="1">
                <a:solidFill>
                  <a:schemeClr val="accent2"/>
                </a:solidFill>
              </a:rPr>
              <a:t>to’s</a:t>
            </a:r>
            <a:r>
              <a:rPr lang="en-US" sz="2400">
                <a:solidFill>
                  <a:schemeClr val="accent2"/>
                </a:solidFill>
              </a:rPr>
              <a:t>”</a:t>
            </a:r>
          </a:p>
          <a:p>
            <a:endParaRPr lang="en-US" sz="220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9008914-652F-0554-6E72-13E3A007E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38091" y="475869"/>
            <a:ext cx="7293864" cy="547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739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C2877-12F9-D441-6E60-1AED9CB8E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Cheat sheet written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F5E95-CBA8-03F3-8855-8CF14A875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2" y="1280160"/>
            <a:ext cx="11241258" cy="5444197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don’t have to turn the phone off – just plug in to charge when battery gets low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1800" b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wake up</a:t>
            </a:r>
            <a:r>
              <a:rPr lang="en-US" sz="180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after screen has gone dark – press second button down on right side of the phone, then use finger to swipe from bottom to top of the screen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get </a:t>
            </a:r>
            <a:r>
              <a:rPr lang="en-US" sz="1800" b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 to the home</a:t>
            </a:r>
            <a:r>
              <a:rPr lang="en-US" sz="180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screen – tap the white circle at the bottom of the phone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1800" b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 one of us</a:t>
            </a:r>
            <a:r>
              <a:rPr lang="en-US" sz="180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tap the circle with our name and then tap the phone number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1800" b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search Google or launching an action</a:t>
            </a:r>
            <a:r>
              <a:rPr lang="en-US" sz="180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tap the microphone inside the wide oval in the middle of the screen that has a G to the right side and microphone on the left. Just say what you’re looking for. Examples of launching an action: Call Lisa. Open Netflix. Open Solitaire. Examples of searching Google: What is the weather in Phoenixville. Recipe for chicken soup.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</a:t>
            </a:r>
            <a:r>
              <a:rPr lang="en-US" sz="1800" b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phone number is: 267-XXX-XXXX</a:t>
            </a:r>
            <a:r>
              <a:rPr lang="en-US" sz="180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You can also find it in your Contacts, which is the blue icon with a white person inside located in the same row as the phone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1800" b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 Go </a:t>
            </a:r>
            <a:r>
              <a:rPr lang="en-US" sz="1800" b="1" err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</a:t>
            </a:r>
            <a:r>
              <a:rPr lang="en-US" sz="1800" b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Grandparent</a:t>
            </a:r>
            <a:r>
              <a:rPr lang="en-US" sz="180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press the green icon with the G on it in the bottom row then press the phone number. After they answer, you can press 0 to speak to a live person.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adjust </a:t>
            </a:r>
            <a:r>
              <a:rPr lang="en-US" sz="1800" b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volume</a:t>
            </a:r>
            <a:r>
              <a:rPr lang="en-US" sz="180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use the top button on right side of the phone. Pressing the upper part will increase the volume and pressing the lower part will lower it.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95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AA7DB6-0CF1-EF52-8821-94B649128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>
                <a:solidFill>
                  <a:schemeClr val="accent2"/>
                </a:solidFill>
              </a:rPr>
              <a:t>Last step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11D27-BFC4-88EC-BBE4-9BADD52B8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Write the phone number in large numbers and tape it to the back of the phone with sturdy mailing tape. </a:t>
            </a:r>
          </a:p>
          <a:p>
            <a:r>
              <a:rPr lang="en-US" sz="2400">
                <a:solidFill>
                  <a:schemeClr val="accent2"/>
                </a:solidFill>
              </a:rPr>
              <a:t>Also add the individual’s contact information with this cell number in the contacts</a:t>
            </a:r>
          </a:p>
        </p:txBody>
      </p:sp>
      <p:pic>
        <p:nvPicPr>
          <p:cNvPr id="5" name="Picture 4" descr="A picture containing text, indoor, electronics, set&#10;&#10;Description automatically generated">
            <a:extLst>
              <a:ext uri="{FF2B5EF4-FFF2-40B4-BE49-F238E27FC236}">
                <a16:creationId xmlns:a16="http://schemas.microsoft.com/office/drawing/2014/main" id="{98AF6CD6-D244-519E-88DB-561D910EF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39612" y="1337310"/>
            <a:ext cx="5577840" cy="41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570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A39D7-1ABE-226D-57C1-B70A64354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And then…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3F4E0-E961-64A6-71F8-8553BF6B2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551" y="2678723"/>
            <a:ext cx="10515600" cy="4351338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Expect ongoing questions</a:t>
            </a:r>
          </a:p>
          <a:p>
            <a:r>
              <a:rPr lang="en-US">
                <a:solidFill>
                  <a:schemeClr val="accent2"/>
                </a:solidFill>
              </a:rPr>
              <a:t>Expect reports like, “Well, it’s just not working/I broke it/it’s all messed up</a:t>
            </a:r>
          </a:p>
          <a:p>
            <a:r>
              <a:rPr lang="en-US">
                <a:solidFill>
                  <a:schemeClr val="accent2"/>
                </a:solidFill>
              </a:rPr>
              <a:t>As they gain confidence and skill, try adding new apps the person might like and even attempting to use more than one screen to store them</a:t>
            </a:r>
          </a:p>
          <a:p>
            <a:r>
              <a:rPr lang="en-US" i="1">
                <a:solidFill>
                  <a:schemeClr val="accent2"/>
                </a:solidFill>
              </a:rPr>
              <a:t>You</a:t>
            </a:r>
            <a:r>
              <a:rPr lang="en-US">
                <a:solidFill>
                  <a:schemeClr val="accent2"/>
                </a:solidFill>
              </a:rPr>
              <a:t> weren’t the best driver on your first day. Assimilating a new skill is a process.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B6EF47-A775-6672-CD6C-43203A031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30551" y="240323"/>
            <a:ext cx="3657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724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6FF2B-CB98-A530-DAA2-370C717BD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Questions?</a:t>
            </a:r>
          </a:p>
        </p:txBody>
      </p:sp>
      <p:pic>
        <p:nvPicPr>
          <p:cNvPr id="5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178CDB95-FB2E-61D7-9C5A-A1642EE482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248" y="1253331"/>
            <a:ext cx="4351338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A83D13-6625-E04A-1A50-1FD107572E5C}"/>
              </a:ext>
            </a:extLst>
          </p:cNvPr>
          <p:cNvSpPr txBox="1"/>
          <p:nvPr/>
        </p:nvSpPr>
        <p:spPr>
          <a:xfrm>
            <a:off x="711590" y="5092505"/>
            <a:ext cx="109927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Contact me: Elizabeth Doan </a:t>
            </a:r>
            <a:r>
              <a:rPr lang="en-US" sz="3200">
                <a:hlinkClick r:id="rId3"/>
              </a:rPr>
              <a:t>buckschestermontgomerylink@aim.com</a:t>
            </a:r>
            <a:endParaRPr lang="en-US" sz="3200"/>
          </a:p>
          <a:p>
            <a:r>
              <a:rPr lang="en-US" sz="3200"/>
              <a:t>Or visit buckschestermontgomerylink.weebly.com</a:t>
            </a:r>
          </a:p>
        </p:txBody>
      </p:sp>
    </p:spTree>
    <p:extLst>
      <p:ext uri="{BB962C8B-B14F-4D97-AF65-F5344CB8AC3E}">
        <p14:creationId xmlns:p14="http://schemas.microsoft.com/office/powerpoint/2010/main" val="3254698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A7C292-6B3B-D220-985F-7D01C58E3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74" y="1167639"/>
            <a:ext cx="4068798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Begin with one idea in mind…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AA446-D892-279F-2A8E-07588777A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902" y="605410"/>
            <a:ext cx="6906491" cy="5585619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4400" b="1">
                <a:solidFill>
                  <a:schemeClr val="accent2"/>
                </a:solidFill>
              </a:rPr>
              <a:t>Simplicity! </a:t>
            </a:r>
          </a:p>
          <a:p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Don’t attempt to include everything possible or things that might be needed someday</a:t>
            </a:r>
          </a:p>
          <a:p>
            <a:r>
              <a:rPr lang="en-US">
                <a:solidFill>
                  <a:schemeClr val="accent2"/>
                </a:solidFill>
              </a:rPr>
              <a:t>Don’t be guided by all the things YOU would use</a:t>
            </a:r>
          </a:p>
          <a:p>
            <a:r>
              <a:rPr lang="en-US">
                <a:solidFill>
                  <a:schemeClr val="accent2"/>
                </a:solidFill>
              </a:rPr>
              <a:t>Look for visual simplicity</a:t>
            </a:r>
          </a:p>
          <a:p>
            <a:r>
              <a:rPr lang="en-US">
                <a:solidFill>
                  <a:schemeClr val="accent2"/>
                </a:solidFill>
              </a:rPr>
              <a:t>Aim for clearly labeled icons</a:t>
            </a:r>
          </a:p>
          <a:p>
            <a:r>
              <a:rPr lang="en-US">
                <a:solidFill>
                  <a:schemeClr val="accent2"/>
                </a:solidFill>
              </a:rPr>
              <a:t>Things can be added over time</a:t>
            </a:r>
          </a:p>
          <a:p>
            <a:r>
              <a:rPr lang="en-US">
                <a:solidFill>
                  <a:schemeClr val="accent2"/>
                </a:solidFill>
              </a:rPr>
              <a:t>Right now – make things as intuitive as possible</a:t>
            </a:r>
          </a:p>
        </p:txBody>
      </p:sp>
    </p:spTree>
    <p:extLst>
      <p:ext uri="{BB962C8B-B14F-4D97-AF65-F5344CB8AC3E}">
        <p14:creationId xmlns:p14="http://schemas.microsoft.com/office/powerpoint/2010/main" val="763841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83C613-327F-EAB4-E51F-D989D23DE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US" sz="3600"/>
              <a:t>First Step</a:t>
            </a: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38418-2F47-65B3-18B4-4CF298BBC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5" y="2031101"/>
            <a:ext cx="5051725" cy="3511943"/>
          </a:xfrm>
        </p:spPr>
        <p:txBody>
          <a:bodyPr anchor="ctr">
            <a:normAutofit fontScale="92500" lnSpcReduction="20000"/>
          </a:bodyPr>
          <a:lstStyle/>
          <a:p>
            <a:endParaRPr lang="en-US" sz="2400"/>
          </a:p>
          <a:p>
            <a:endParaRPr lang="en-US" sz="2400"/>
          </a:p>
          <a:p>
            <a:r>
              <a:rPr lang="en-US" sz="2600">
                <a:solidFill>
                  <a:schemeClr val="accent2"/>
                </a:solidFill>
              </a:rPr>
              <a:t>Buy the phone!</a:t>
            </a:r>
          </a:p>
          <a:p>
            <a:r>
              <a:rPr lang="en-US" sz="2600">
                <a:solidFill>
                  <a:schemeClr val="accent2"/>
                </a:solidFill>
              </a:rPr>
              <a:t>These set up directions are for an Android phone, but googling will get you the same actions on an </a:t>
            </a:r>
            <a:r>
              <a:rPr lang="en-US" sz="2600" err="1">
                <a:solidFill>
                  <a:schemeClr val="accent2"/>
                </a:solidFill>
              </a:rPr>
              <a:t>Iphone</a:t>
            </a:r>
            <a:r>
              <a:rPr lang="en-US" sz="2600">
                <a:solidFill>
                  <a:schemeClr val="accent2"/>
                </a:solidFill>
              </a:rPr>
              <a:t>.</a:t>
            </a:r>
          </a:p>
          <a:p>
            <a:r>
              <a:rPr lang="en-US" sz="2600">
                <a:solidFill>
                  <a:schemeClr val="accent2"/>
                </a:solidFill>
              </a:rPr>
              <a:t> Phones that can do everything a senior might need can be had at a reasonable price.</a:t>
            </a:r>
          </a:p>
          <a:p>
            <a:r>
              <a:rPr lang="en-US" sz="2600">
                <a:solidFill>
                  <a:schemeClr val="accent2"/>
                </a:solidFill>
              </a:rPr>
              <a:t>Re: Jitterbug</a:t>
            </a:r>
          </a:p>
          <a:p>
            <a:pPr marL="0" indent="0">
              <a:buNone/>
            </a:pPr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ACEA68-BDFA-B758-8BCE-65B3849F0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738" y="1793000"/>
            <a:ext cx="5628018" cy="303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88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083F9F-A32B-BAA0-12EC-0F634826D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rgbClr val="ED7D31"/>
                </a:solidFill>
              </a:rPr>
              <a:t>Start with the case</a:t>
            </a:r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9136E3F-07ED-C170-45AD-29204F862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200">
                <a:solidFill>
                  <a:srgbClr val="ED7D31"/>
                </a:solidFill>
              </a:rPr>
              <a:t>Choose a very bright color. This will make it easy to spot on a jumbled table and set it apart from any other cellphones in the house.</a:t>
            </a:r>
          </a:p>
        </p:txBody>
      </p:sp>
      <p:pic>
        <p:nvPicPr>
          <p:cNvPr id="2050" name="Picture 2" descr="Neon Colour Phone Case Solid Cover Fit for Iphone 13 Pro 12 - Etsy">
            <a:extLst>
              <a:ext uri="{FF2B5EF4-FFF2-40B4-BE49-F238E27FC236}">
                <a16:creationId xmlns:a16="http://schemas.microsoft.com/office/drawing/2014/main" id="{1966E437-C0F9-B4D9-3C44-C3732770E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01"/>
          <a:stretch/>
        </p:blipFill>
        <p:spPr bwMode="auto">
          <a:xfrm>
            <a:off x="5311703" y="636638"/>
            <a:ext cx="6240218" cy="6221362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00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58B4AE-E7DB-61E5-8684-B2F1EBFDC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US" sz="3600">
                <a:solidFill>
                  <a:schemeClr val="accent2"/>
                </a:solidFill>
              </a:rPr>
              <a:t>And a small purse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4BDB0-099B-31F7-E178-17EF2DE2F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701557"/>
          </a:xfrm>
        </p:spPr>
        <p:txBody>
          <a:bodyPr anchor="ctr">
            <a:normAutofit lnSpcReduction="10000"/>
          </a:bodyPr>
          <a:lstStyle/>
          <a:p>
            <a:r>
              <a:rPr lang="en-US" sz="2400">
                <a:solidFill>
                  <a:schemeClr val="accent2"/>
                </a:solidFill>
              </a:rPr>
              <a:t>Just large enough to hold the cell phone, charger, earphones, and cheat sheet that can be put in a regular size purse</a:t>
            </a:r>
          </a:p>
          <a:p>
            <a:r>
              <a:rPr lang="en-US" sz="2400">
                <a:solidFill>
                  <a:schemeClr val="accent2"/>
                </a:solidFill>
              </a:rPr>
              <a:t>This establishes a process  &amp; keeps everything together in one place</a:t>
            </a:r>
          </a:p>
          <a:p>
            <a:r>
              <a:rPr lang="en-US" sz="2400">
                <a:solidFill>
                  <a:schemeClr val="accent2"/>
                </a:solidFill>
              </a:rPr>
              <a:t>For a gentleman, perhaps a faux leather case that has a more manly look.</a:t>
            </a:r>
          </a:p>
          <a:p>
            <a:endParaRPr lang="en-US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6B2DC3-9291-7E7D-C655-5A91AD425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87738" y="1434214"/>
            <a:ext cx="5628018" cy="37567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E30BC6-579F-8524-F4FA-14DFCF041EC4}"/>
              </a:ext>
            </a:extLst>
          </p:cNvPr>
          <p:cNvSpPr txBox="1"/>
          <p:nvPr/>
        </p:nvSpPr>
        <p:spPr>
          <a:xfrm>
            <a:off x="8839035" y="4990861"/>
            <a:ext cx="277672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punkinpatterns.com/blog/2017/11/butterfly-single-scoop-zipper-bag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873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F70119-DED6-0B87-EA3E-CC0FFF3EE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721" y="313806"/>
            <a:ext cx="4282983" cy="673376"/>
          </a:xfrm>
        </p:spPr>
        <p:txBody>
          <a:bodyPr anchor="b">
            <a:normAutofit/>
          </a:bodyPr>
          <a:lstStyle/>
          <a:p>
            <a:r>
              <a:rPr lang="en-US" sz="3600">
                <a:solidFill>
                  <a:schemeClr val="accent2"/>
                </a:solidFill>
              </a:rPr>
              <a:t>Cell service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64A98-E900-0598-8265-83DD05733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69" y="2048812"/>
            <a:ext cx="4869469" cy="3728989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2400">
                <a:solidFill>
                  <a:schemeClr val="accent2"/>
                </a:solidFill>
              </a:rPr>
              <a:t>If needed, set up the cell service. Hold on to the account log in credentials in case you need to “find my phone” or check on charges. </a:t>
            </a:r>
          </a:p>
          <a:p>
            <a:r>
              <a:rPr lang="en-US" sz="2400">
                <a:solidFill>
                  <a:schemeClr val="accent2"/>
                </a:solidFill>
              </a:rPr>
              <a:t>The person you are helping may lose the credentials or forget where he/she put them.</a:t>
            </a:r>
          </a:p>
          <a:p>
            <a:r>
              <a:rPr lang="en-US" sz="2400" err="1">
                <a:solidFill>
                  <a:schemeClr val="accent2"/>
                </a:solidFill>
              </a:rPr>
              <a:t>Tracphone</a:t>
            </a:r>
            <a:r>
              <a:rPr lang="en-US" sz="2400">
                <a:solidFill>
                  <a:schemeClr val="accent2"/>
                </a:solidFill>
              </a:rPr>
              <a:t> has a lot of reasonable options. Just keep in mind the device should be bought at </a:t>
            </a:r>
            <a:r>
              <a:rPr lang="en-US" sz="2400" err="1">
                <a:solidFill>
                  <a:schemeClr val="accent2"/>
                </a:solidFill>
              </a:rPr>
              <a:t>Tracphone</a:t>
            </a:r>
            <a:r>
              <a:rPr lang="en-US" sz="2400">
                <a:solidFill>
                  <a:schemeClr val="accent2"/>
                </a:solidFill>
              </a:rPr>
              <a:t>.</a:t>
            </a:r>
          </a:p>
          <a:p>
            <a:endParaRPr lang="en-US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sky, outdoor, gauge, day&#10;&#10;Description automatically generated">
            <a:extLst>
              <a:ext uri="{FF2B5EF4-FFF2-40B4-BE49-F238E27FC236}">
                <a16:creationId xmlns:a16="http://schemas.microsoft.com/office/drawing/2014/main" id="{4F9A66F6-B002-BAC6-1C50-7EA225E4D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24987" y="650494"/>
            <a:ext cx="3753520" cy="53241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664707-8343-C96B-EB3A-67B6387D9610}"/>
              </a:ext>
            </a:extLst>
          </p:cNvPr>
          <p:cNvSpPr txBox="1"/>
          <p:nvPr/>
        </p:nvSpPr>
        <p:spPr>
          <a:xfrm>
            <a:off x="8071703" y="5774581"/>
            <a:ext cx="260680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commons.wikimedia.org/wiki/File:Cell-Tower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882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B804A8-F6F4-660C-C2D2-E9EB2AA2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>
                <a:solidFill>
                  <a:schemeClr val="accent2"/>
                </a:solidFill>
              </a:rPr>
              <a:t>Connect to </a:t>
            </a:r>
            <a:r>
              <a:rPr lang="en-US" sz="5400" err="1">
                <a:solidFill>
                  <a:schemeClr val="accent2"/>
                </a:solidFill>
              </a:rPr>
              <a:t>Wifi</a:t>
            </a:r>
            <a:endParaRPr lang="en-US" sz="5400">
              <a:solidFill>
                <a:schemeClr val="accent2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B16F48D-E80F-B998-06B7-2B24DA1A0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Connect to the individual’s </a:t>
            </a:r>
            <a:r>
              <a:rPr lang="en-US" sz="2400" err="1">
                <a:solidFill>
                  <a:schemeClr val="accent2"/>
                </a:solidFill>
              </a:rPr>
              <a:t>wifi</a:t>
            </a:r>
            <a:r>
              <a:rPr lang="en-US" sz="2400">
                <a:solidFill>
                  <a:schemeClr val="accent2"/>
                </a:solidFill>
              </a:rPr>
              <a:t>, and then go into the network settings and set it to “connect automatically”</a:t>
            </a:r>
          </a:p>
          <a:p>
            <a:r>
              <a:rPr lang="en-US" sz="2400">
                <a:solidFill>
                  <a:schemeClr val="accent2"/>
                </a:solidFill>
              </a:rPr>
              <a:t>This way, the senior does not need to continually find the network and turn on and enter password</a:t>
            </a:r>
          </a:p>
          <a:p>
            <a:r>
              <a:rPr lang="en-US" sz="2400">
                <a:solidFill>
                  <a:schemeClr val="accent2"/>
                </a:solidFill>
              </a:rPr>
              <a:t>The phone will connect to public </a:t>
            </a:r>
            <a:r>
              <a:rPr lang="en-US" sz="2400" err="1">
                <a:solidFill>
                  <a:schemeClr val="accent2"/>
                </a:solidFill>
              </a:rPr>
              <a:t>wifi</a:t>
            </a:r>
            <a:r>
              <a:rPr lang="en-US" sz="2400">
                <a:solidFill>
                  <a:schemeClr val="accent2"/>
                </a:solidFill>
              </a:rPr>
              <a:t> without a lot to do</a:t>
            </a:r>
          </a:p>
          <a:p>
            <a:r>
              <a:rPr lang="en-US" sz="2400">
                <a:solidFill>
                  <a:schemeClr val="accent2"/>
                </a:solidFill>
              </a:rPr>
              <a:t>Enable Wi-fi calling when cellular is not available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7D8A64-DB9F-19EC-82BA-EFA14DF72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39882" y="185191"/>
            <a:ext cx="2580518" cy="231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27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6E0FA3-B979-295C-67FC-47982BCEC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25369"/>
            <a:ext cx="5860015" cy="1956841"/>
          </a:xfrm>
        </p:spPr>
        <p:txBody>
          <a:bodyPr anchor="b">
            <a:normAutofit/>
          </a:bodyPr>
          <a:lstStyle/>
          <a:p>
            <a:r>
              <a:rPr lang="en-US" sz="4200">
                <a:solidFill>
                  <a:schemeClr val="accent2"/>
                </a:solidFill>
              </a:rPr>
              <a:t>Start getting rid of preloaded apps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6D10D-526C-B4D5-2036-69E40810C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286" y="2872899"/>
            <a:ext cx="5860015" cy="3762830"/>
          </a:xfrm>
        </p:spPr>
        <p:txBody>
          <a:bodyPr>
            <a:normAutofit lnSpcReduction="10000"/>
          </a:bodyPr>
          <a:lstStyle/>
          <a:p>
            <a:r>
              <a:rPr lang="en-US" sz="2400">
                <a:solidFill>
                  <a:schemeClr val="accent2"/>
                </a:solidFill>
              </a:rPr>
              <a:t>The phone will be filled with all sorts of random apps</a:t>
            </a:r>
          </a:p>
          <a:p>
            <a:r>
              <a:rPr lang="en-US" sz="2400">
                <a:solidFill>
                  <a:schemeClr val="accent2"/>
                </a:solidFill>
              </a:rPr>
              <a:t>Either delete those that are not critical or gather together in a folder and move to a 2</a:t>
            </a:r>
            <a:r>
              <a:rPr lang="en-US" sz="2400" baseline="30000">
                <a:solidFill>
                  <a:schemeClr val="accent2"/>
                </a:solidFill>
              </a:rPr>
              <a:t>nd</a:t>
            </a:r>
            <a:r>
              <a:rPr lang="en-US" sz="2400">
                <a:solidFill>
                  <a:schemeClr val="accent2"/>
                </a:solidFill>
              </a:rPr>
              <a:t> or 3</a:t>
            </a:r>
            <a:r>
              <a:rPr lang="en-US" sz="2400" baseline="30000">
                <a:solidFill>
                  <a:schemeClr val="accent2"/>
                </a:solidFill>
              </a:rPr>
              <a:t>rd</a:t>
            </a:r>
            <a:r>
              <a:rPr lang="en-US" sz="2400">
                <a:solidFill>
                  <a:schemeClr val="accent2"/>
                </a:solidFill>
              </a:rPr>
              <a:t> screen so they are out of the way.</a:t>
            </a:r>
          </a:p>
          <a:p>
            <a:r>
              <a:rPr lang="en-US" sz="2400">
                <a:solidFill>
                  <a:schemeClr val="accent2"/>
                </a:solidFill>
              </a:rPr>
              <a:t>If not deleting, go into settings and turn off the apps’ notifications</a:t>
            </a:r>
          </a:p>
          <a:p>
            <a:r>
              <a:rPr lang="en-US" sz="2400">
                <a:solidFill>
                  <a:schemeClr val="accent2"/>
                </a:solidFill>
              </a:rPr>
              <a:t>Get rid of things that might lead to trouble, like online shopping or social media not yet established</a:t>
            </a:r>
          </a:p>
          <a:p>
            <a:endParaRPr lang="en-US" sz="2000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9EE199EC-DBB6-51EC-269D-0F93326A47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6" r="14490" b="-1"/>
          <a:stretch/>
        </p:blipFill>
        <p:spPr>
          <a:xfrm>
            <a:off x="6372665" y="1015692"/>
            <a:ext cx="5860015" cy="5842308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73673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12959</TotalTime>
  <Words>1676</Words>
  <Application>Microsoft Office PowerPoint</Application>
  <PresentationFormat>Widescreen</PresentationFormat>
  <Paragraphs>150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Palatino Linotype</vt:lpstr>
      <vt:lpstr>Office Theme</vt:lpstr>
      <vt:lpstr>Smartphone set-up for the tech-averse </vt:lpstr>
      <vt:lpstr>Barriers</vt:lpstr>
      <vt:lpstr>Begin with one idea in mind…</vt:lpstr>
      <vt:lpstr>First Step</vt:lpstr>
      <vt:lpstr>Start with the case</vt:lpstr>
      <vt:lpstr>And a small purse</vt:lpstr>
      <vt:lpstr>Cell service</vt:lpstr>
      <vt:lpstr>Connect to Wifi</vt:lpstr>
      <vt:lpstr>Start getting rid of preloaded apps</vt:lpstr>
      <vt:lpstr>Now look at what apps are left</vt:lpstr>
      <vt:lpstr>Adjust the display for easy reading</vt:lpstr>
      <vt:lpstr>Accessibility Settings</vt:lpstr>
      <vt:lpstr>Think about downloading the G Board App </vt:lpstr>
      <vt:lpstr>Think about the screen lock</vt:lpstr>
      <vt:lpstr>Contacts</vt:lpstr>
      <vt:lpstr>Enable Google Speak</vt:lpstr>
      <vt:lpstr>Use a ring tone that sounds familiar</vt:lpstr>
      <vt:lpstr>Consider location sharing</vt:lpstr>
      <vt:lpstr>Pick ONE place the charger will be</vt:lpstr>
      <vt:lpstr>Emergency info/medical info</vt:lpstr>
      <vt:lpstr>Security</vt:lpstr>
      <vt:lpstr>Arrange the screen in a way that makes sense</vt:lpstr>
      <vt:lpstr>Teaching</vt:lpstr>
      <vt:lpstr>Learning Styles - VARK</vt:lpstr>
      <vt:lpstr>Make a cheat sheet</vt:lpstr>
      <vt:lpstr>Cheat sheet written directions</vt:lpstr>
      <vt:lpstr>Last step</vt:lpstr>
      <vt:lpstr>And then…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Smartphone set up for tech-averse seniors</dc:title>
  <dc:creator>elizabeth doan</dc:creator>
  <cp:lastModifiedBy>Cari Foreman</cp:lastModifiedBy>
  <cp:revision>26</cp:revision>
  <dcterms:created xsi:type="dcterms:W3CDTF">2022-08-15T15:42:41Z</dcterms:created>
  <dcterms:modified xsi:type="dcterms:W3CDTF">2022-12-20T16:45:36Z</dcterms:modified>
</cp:coreProperties>
</file>